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48"/>
  </p:notesMasterIdLst>
  <p:sldIdLst>
    <p:sldId id="382" r:id="rId2"/>
    <p:sldId id="280" r:id="rId3"/>
    <p:sldId id="331" r:id="rId4"/>
    <p:sldId id="257" r:id="rId5"/>
    <p:sldId id="258" r:id="rId6"/>
    <p:sldId id="261" r:id="rId7"/>
    <p:sldId id="263" r:id="rId8"/>
    <p:sldId id="289" r:id="rId9"/>
    <p:sldId id="277" r:id="rId10"/>
    <p:sldId id="307" r:id="rId11"/>
    <p:sldId id="488" r:id="rId12"/>
    <p:sldId id="489" r:id="rId13"/>
    <p:sldId id="490" r:id="rId14"/>
    <p:sldId id="491" r:id="rId15"/>
    <p:sldId id="492" r:id="rId16"/>
    <p:sldId id="493" r:id="rId17"/>
    <p:sldId id="494" r:id="rId18"/>
    <p:sldId id="496" r:id="rId19"/>
    <p:sldId id="497" r:id="rId20"/>
    <p:sldId id="498" r:id="rId21"/>
    <p:sldId id="499" r:id="rId22"/>
    <p:sldId id="500" r:id="rId23"/>
    <p:sldId id="501" r:id="rId24"/>
    <p:sldId id="502" r:id="rId25"/>
    <p:sldId id="504" r:id="rId26"/>
    <p:sldId id="505" r:id="rId27"/>
    <p:sldId id="506" r:id="rId28"/>
    <p:sldId id="507" r:id="rId29"/>
    <p:sldId id="508" r:id="rId30"/>
    <p:sldId id="513" r:id="rId31"/>
    <p:sldId id="514" r:id="rId32"/>
    <p:sldId id="486" r:id="rId33"/>
    <p:sldId id="278" r:id="rId34"/>
    <p:sldId id="509" r:id="rId35"/>
    <p:sldId id="515" r:id="rId36"/>
    <p:sldId id="516" r:id="rId37"/>
    <p:sldId id="517" r:id="rId38"/>
    <p:sldId id="518" r:id="rId39"/>
    <p:sldId id="534" r:id="rId40"/>
    <p:sldId id="519" r:id="rId41"/>
    <p:sldId id="520" r:id="rId42"/>
    <p:sldId id="528" r:id="rId43"/>
    <p:sldId id="521" r:id="rId44"/>
    <p:sldId id="522" r:id="rId45"/>
    <p:sldId id="523" r:id="rId46"/>
    <p:sldId id="533" r:id="rId47"/>
    <p:sldId id="524" r:id="rId48"/>
    <p:sldId id="525" r:id="rId49"/>
    <p:sldId id="547" r:id="rId50"/>
    <p:sldId id="529" r:id="rId51"/>
    <p:sldId id="545" r:id="rId52"/>
    <p:sldId id="546" r:id="rId53"/>
    <p:sldId id="535" r:id="rId54"/>
    <p:sldId id="530" r:id="rId55"/>
    <p:sldId id="531" r:id="rId56"/>
    <p:sldId id="532" r:id="rId57"/>
    <p:sldId id="538" r:id="rId58"/>
    <p:sldId id="537" r:id="rId59"/>
    <p:sldId id="540" r:id="rId60"/>
    <p:sldId id="536" r:id="rId61"/>
    <p:sldId id="539" r:id="rId62"/>
    <p:sldId id="542" r:id="rId63"/>
    <p:sldId id="541" r:id="rId64"/>
    <p:sldId id="511" r:id="rId65"/>
    <p:sldId id="543" r:id="rId66"/>
    <p:sldId id="544" r:id="rId67"/>
    <p:sldId id="308" r:id="rId68"/>
    <p:sldId id="309" r:id="rId69"/>
    <p:sldId id="375" r:id="rId70"/>
    <p:sldId id="363" r:id="rId71"/>
    <p:sldId id="364" r:id="rId72"/>
    <p:sldId id="311" r:id="rId73"/>
    <p:sldId id="310" r:id="rId74"/>
    <p:sldId id="329" r:id="rId75"/>
    <p:sldId id="265" r:id="rId76"/>
    <p:sldId id="270" r:id="rId77"/>
    <p:sldId id="271" r:id="rId78"/>
    <p:sldId id="274" r:id="rId79"/>
    <p:sldId id="384" r:id="rId80"/>
    <p:sldId id="273" r:id="rId81"/>
    <p:sldId id="276" r:id="rId82"/>
    <p:sldId id="283" r:id="rId83"/>
    <p:sldId id="296" r:id="rId84"/>
    <p:sldId id="305" r:id="rId85"/>
    <p:sldId id="428" r:id="rId86"/>
    <p:sldId id="446" r:id="rId87"/>
    <p:sldId id="369" r:id="rId88"/>
    <p:sldId id="447" r:id="rId89"/>
    <p:sldId id="427" r:id="rId90"/>
    <p:sldId id="450" r:id="rId91"/>
    <p:sldId id="284" r:id="rId92"/>
    <p:sldId id="313" r:id="rId93"/>
    <p:sldId id="285" r:id="rId94"/>
    <p:sldId id="295" r:id="rId95"/>
    <p:sldId id="433" r:id="rId96"/>
    <p:sldId id="288" r:id="rId97"/>
    <p:sldId id="330" r:id="rId98"/>
    <p:sldId id="448" r:id="rId99"/>
    <p:sldId id="432" r:id="rId100"/>
    <p:sldId id="449" r:id="rId101"/>
    <p:sldId id="377" r:id="rId102"/>
    <p:sldId id="453" r:id="rId103"/>
    <p:sldId id="452" r:id="rId104"/>
    <p:sldId id="430" r:id="rId105"/>
    <p:sldId id="434" r:id="rId106"/>
    <p:sldId id="431" r:id="rId107"/>
    <p:sldId id="451" r:id="rId108"/>
    <p:sldId id="458" r:id="rId109"/>
    <p:sldId id="454" r:id="rId110"/>
    <p:sldId id="459" r:id="rId111"/>
    <p:sldId id="455" r:id="rId112"/>
    <p:sldId id="460" r:id="rId113"/>
    <p:sldId id="456" r:id="rId114"/>
    <p:sldId id="461" r:id="rId115"/>
    <p:sldId id="457" r:id="rId116"/>
    <p:sldId id="462" r:id="rId117"/>
    <p:sldId id="463" r:id="rId118"/>
    <p:sldId id="435" r:id="rId119"/>
    <p:sldId id="444" r:id="rId120"/>
    <p:sldId id="464" r:id="rId121"/>
    <p:sldId id="467" r:id="rId122"/>
    <p:sldId id="465" r:id="rId123"/>
    <p:sldId id="468" r:id="rId124"/>
    <p:sldId id="466" r:id="rId125"/>
    <p:sldId id="470" r:id="rId126"/>
    <p:sldId id="469" r:id="rId127"/>
    <p:sldId id="484" r:id="rId128"/>
    <p:sldId id="485" r:id="rId129"/>
    <p:sldId id="471" r:id="rId130"/>
    <p:sldId id="472" r:id="rId131"/>
    <p:sldId id="474" r:id="rId132"/>
    <p:sldId id="475" r:id="rId133"/>
    <p:sldId id="438" r:id="rId134"/>
    <p:sldId id="473" r:id="rId135"/>
    <p:sldId id="476" r:id="rId136"/>
    <p:sldId id="439" r:id="rId137"/>
    <p:sldId id="436" r:id="rId138"/>
    <p:sldId id="477" r:id="rId139"/>
    <p:sldId id="478" r:id="rId140"/>
    <p:sldId id="483" r:id="rId141"/>
    <p:sldId id="479" r:id="rId142"/>
    <p:sldId id="437" r:id="rId143"/>
    <p:sldId id="480" r:id="rId144"/>
    <p:sldId id="481" r:id="rId145"/>
    <p:sldId id="482" r:id="rId146"/>
    <p:sldId id="441" r:id="rId147"/>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2080" autoAdjust="0"/>
  </p:normalViewPr>
  <p:slideViewPr>
    <p:cSldViewPr snapToGrid="0">
      <p:cViewPr varScale="1">
        <p:scale>
          <a:sx n="78" d="100"/>
          <a:sy n="78" d="100"/>
        </p:scale>
        <p:origin x="132" y="8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2020/12/16</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059632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414399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326028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2435641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287940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019746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3463451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48253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79152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84149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362501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3669815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410732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3911795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253378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935839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150681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772438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2031423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347296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405917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21820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3485377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1827176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340693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1320203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208836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532503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3417435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91</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92</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1354871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4059771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97</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2695569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30584464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19576611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508203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33626445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21086612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18524728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38785477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4163140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404773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13379438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22995628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25046494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1206953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115</a:t>
            </a:fld>
            <a:endParaRPr kumimoji="1" lang="ja-JP" altLang="en-US"/>
          </a:p>
        </p:txBody>
      </p:sp>
    </p:spTree>
    <p:extLst>
      <p:ext uri="{BB962C8B-B14F-4D97-AF65-F5344CB8AC3E}">
        <p14:creationId xmlns:p14="http://schemas.microsoft.com/office/powerpoint/2010/main" val="2816652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10365568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119</a:t>
            </a:fld>
            <a:endParaRPr kumimoji="1" lang="ja-JP" altLang="en-US"/>
          </a:p>
        </p:txBody>
      </p:sp>
    </p:spTree>
    <p:extLst>
      <p:ext uri="{BB962C8B-B14F-4D97-AF65-F5344CB8AC3E}">
        <p14:creationId xmlns:p14="http://schemas.microsoft.com/office/powerpoint/2010/main" val="24427162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120</a:t>
            </a:fld>
            <a:endParaRPr kumimoji="1" lang="ja-JP" altLang="en-US"/>
          </a:p>
        </p:txBody>
      </p:sp>
    </p:spTree>
    <p:extLst>
      <p:ext uri="{BB962C8B-B14F-4D97-AF65-F5344CB8AC3E}">
        <p14:creationId xmlns:p14="http://schemas.microsoft.com/office/powerpoint/2010/main" val="15375081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121</a:t>
            </a:fld>
            <a:endParaRPr kumimoji="1" lang="ja-JP" altLang="en-US"/>
          </a:p>
        </p:txBody>
      </p:sp>
    </p:spTree>
    <p:extLst>
      <p:ext uri="{BB962C8B-B14F-4D97-AF65-F5344CB8AC3E}">
        <p14:creationId xmlns:p14="http://schemas.microsoft.com/office/powerpoint/2010/main" val="28400797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122</a:t>
            </a:fld>
            <a:endParaRPr kumimoji="1" lang="ja-JP" altLang="en-US"/>
          </a:p>
        </p:txBody>
      </p:sp>
    </p:spTree>
    <p:extLst>
      <p:ext uri="{BB962C8B-B14F-4D97-AF65-F5344CB8AC3E}">
        <p14:creationId xmlns:p14="http://schemas.microsoft.com/office/powerpoint/2010/main" val="209016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090144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123</a:t>
            </a:fld>
            <a:endParaRPr kumimoji="1" lang="ja-JP" altLang="en-US"/>
          </a:p>
        </p:txBody>
      </p:sp>
    </p:spTree>
    <p:extLst>
      <p:ext uri="{BB962C8B-B14F-4D97-AF65-F5344CB8AC3E}">
        <p14:creationId xmlns:p14="http://schemas.microsoft.com/office/powerpoint/2010/main" val="4717295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124</a:t>
            </a:fld>
            <a:endParaRPr kumimoji="1" lang="ja-JP" altLang="en-US"/>
          </a:p>
        </p:txBody>
      </p:sp>
    </p:spTree>
    <p:extLst>
      <p:ext uri="{BB962C8B-B14F-4D97-AF65-F5344CB8AC3E}">
        <p14:creationId xmlns:p14="http://schemas.microsoft.com/office/powerpoint/2010/main" val="13372498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125</a:t>
            </a:fld>
            <a:endParaRPr kumimoji="1" lang="ja-JP" altLang="en-US"/>
          </a:p>
        </p:txBody>
      </p:sp>
    </p:spTree>
    <p:extLst>
      <p:ext uri="{BB962C8B-B14F-4D97-AF65-F5344CB8AC3E}">
        <p14:creationId xmlns:p14="http://schemas.microsoft.com/office/powerpoint/2010/main" val="17995715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126</a:t>
            </a:fld>
            <a:endParaRPr kumimoji="1" lang="ja-JP" altLang="en-US"/>
          </a:p>
        </p:txBody>
      </p:sp>
    </p:spTree>
    <p:extLst>
      <p:ext uri="{BB962C8B-B14F-4D97-AF65-F5344CB8AC3E}">
        <p14:creationId xmlns:p14="http://schemas.microsoft.com/office/powerpoint/2010/main" val="6589299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127</a:t>
            </a:fld>
            <a:endParaRPr kumimoji="1" lang="ja-JP" altLang="en-US"/>
          </a:p>
        </p:txBody>
      </p:sp>
    </p:spTree>
    <p:extLst>
      <p:ext uri="{BB962C8B-B14F-4D97-AF65-F5344CB8AC3E}">
        <p14:creationId xmlns:p14="http://schemas.microsoft.com/office/powerpoint/2010/main" val="713433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128</a:t>
            </a:fld>
            <a:endParaRPr kumimoji="1" lang="ja-JP" altLang="en-US"/>
          </a:p>
        </p:txBody>
      </p:sp>
    </p:spTree>
    <p:extLst>
      <p:ext uri="{BB962C8B-B14F-4D97-AF65-F5344CB8AC3E}">
        <p14:creationId xmlns:p14="http://schemas.microsoft.com/office/powerpoint/2010/main" val="38398207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129</a:t>
            </a:fld>
            <a:endParaRPr kumimoji="1" lang="ja-JP" altLang="en-US"/>
          </a:p>
        </p:txBody>
      </p:sp>
    </p:spTree>
    <p:extLst>
      <p:ext uri="{BB962C8B-B14F-4D97-AF65-F5344CB8AC3E}">
        <p14:creationId xmlns:p14="http://schemas.microsoft.com/office/powerpoint/2010/main" val="36801727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130</a:t>
            </a:fld>
            <a:endParaRPr kumimoji="1" lang="ja-JP" altLang="en-US"/>
          </a:p>
        </p:txBody>
      </p:sp>
    </p:spTree>
    <p:extLst>
      <p:ext uri="{BB962C8B-B14F-4D97-AF65-F5344CB8AC3E}">
        <p14:creationId xmlns:p14="http://schemas.microsoft.com/office/powerpoint/2010/main" val="33784795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131</a:t>
            </a:fld>
            <a:endParaRPr kumimoji="1" lang="ja-JP" altLang="en-US"/>
          </a:p>
        </p:txBody>
      </p:sp>
    </p:spTree>
    <p:extLst>
      <p:ext uri="{BB962C8B-B14F-4D97-AF65-F5344CB8AC3E}">
        <p14:creationId xmlns:p14="http://schemas.microsoft.com/office/powerpoint/2010/main" val="10469790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132</a:t>
            </a:fld>
            <a:endParaRPr kumimoji="1" lang="ja-JP" altLang="en-US"/>
          </a:p>
        </p:txBody>
      </p:sp>
    </p:spTree>
    <p:extLst>
      <p:ext uri="{BB962C8B-B14F-4D97-AF65-F5344CB8AC3E}">
        <p14:creationId xmlns:p14="http://schemas.microsoft.com/office/powerpoint/2010/main" val="1624570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0486170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134</a:t>
            </a:fld>
            <a:endParaRPr kumimoji="1" lang="ja-JP" altLang="en-US"/>
          </a:p>
        </p:txBody>
      </p:sp>
    </p:spTree>
    <p:extLst>
      <p:ext uri="{BB962C8B-B14F-4D97-AF65-F5344CB8AC3E}">
        <p14:creationId xmlns:p14="http://schemas.microsoft.com/office/powerpoint/2010/main" val="35461739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135</a:t>
            </a:fld>
            <a:endParaRPr kumimoji="1" lang="ja-JP" altLang="en-US"/>
          </a:p>
        </p:txBody>
      </p:sp>
    </p:spTree>
    <p:extLst>
      <p:ext uri="{BB962C8B-B14F-4D97-AF65-F5344CB8AC3E}">
        <p14:creationId xmlns:p14="http://schemas.microsoft.com/office/powerpoint/2010/main" val="24655072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138</a:t>
            </a:fld>
            <a:endParaRPr kumimoji="1" lang="ja-JP" altLang="en-US"/>
          </a:p>
        </p:txBody>
      </p:sp>
    </p:spTree>
    <p:extLst>
      <p:ext uri="{BB962C8B-B14F-4D97-AF65-F5344CB8AC3E}">
        <p14:creationId xmlns:p14="http://schemas.microsoft.com/office/powerpoint/2010/main" val="30671559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139</a:t>
            </a:fld>
            <a:endParaRPr kumimoji="1" lang="ja-JP" altLang="en-US"/>
          </a:p>
        </p:txBody>
      </p:sp>
    </p:spTree>
    <p:extLst>
      <p:ext uri="{BB962C8B-B14F-4D97-AF65-F5344CB8AC3E}">
        <p14:creationId xmlns:p14="http://schemas.microsoft.com/office/powerpoint/2010/main" val="15787871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140</a:t>
            </a:fld>
            <a:endParaRPr kumimoji="1" lang="ja-JP" altLang="en-US"/>
          </a:p>
        </p:txBody>
      </p:sp>
    </p:spTree>
    <p:extLst>
      <p:ext uri="{BB962C8B-B14F-4D97-AF65-F5344CB8AC3E}">
        <p14:creationId xmlns:p14="http://schemas.microsoft.com/office/powerpoint/2010/main" val="409109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141</a:t>
            </a:fld>
            <a:endParaRPr kumimoji="1" lang="ja-JP" altLang="en-US"/>
          </a:p>
        </p:txBody>
      </p:sp>
    </p:spTree>
    <p:extLst>
      <p:ext uri="{BB962C8B-B14F-4D97-AF65-F5344CB8AC3E}">
        <p14:creationId xmlns:p14="http://schemas.microsoft.com/office/powerpoint/2010/main" val="6376614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143</a:t>
            </a:fld>
            <a:endParaRPr kumimoji="1" lang="ja-JP" altLang="en-US"/>
          </a:p>
        </p:txBody>
      </p:sp>
    </p:spTree>
    <p:extLst>
      <p:ext uri="{BB962C8B-B14F-4D97-AF65-F5344CB8AC3E}">
        <p14:creationId xmlns:p14="http://schemas.microsoft.com/office/powerpoint/2010/main" val="15658630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144</a:t>
            </a:fld>
            <a:endParaRPr kumimoji="1" lang="ja-JP" altLang="en-US"/>
          </a:p>
        </p:txBody>
      </p:sp>
    </p:spTree>
    <p:extLst>
      <p:ext uri="{BB962C8B-B14F-4D97-AF65-F5344CB8AC3E}">
        <p14:creationId xmlns:p14="http://schemas.microsoft.com/office/powerpoint/2010/main" val="808050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145</a:t>
            </a:fld>
            <a:endParaRPr kumimoji="1" lang="ja-JP" altLang="en-US"/>
          </a:p>
        </p:txBody>
      </p:sp>
    </p:spTree>
    <p:extLst>
      <p:ext uri="{BB962C8B-B14F-4D97-AF65-F5344CB8AC3E}">
        <p14:creationId xmlns:p14="http://schemas.microsoft.com/office/powerpoint/2010/main" val="58775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123331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2020/12/16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2020/12/16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2020/12/16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2020/12/16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hyperlink" Target="https://reactnavigation.org/docs/stack-navigator"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hyperlink" Target="https://reactnavigation.org/docs/drawer-navigator" TargetMode="External"/><Relationship Id="rId4" Type="http://schemas.openxmlformats.org/officeDocument/2006/relationships/hyperlink" Target="https://reactnavigation.org/docs/bottom-tab-navigator"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hannel9.msdn.com/Blogs/livedevopsinjapan/6min-DevOps-1" TargetMode="Externa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slideshare.net/jallspaw/10-deploys-per-day-dev-and-ops-cooperation-at-flickr" TargetMode="Externa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techlife.cookpad.com/entry/2018/02/10/150709"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https://docs.expo.io/versions/latest/sdk/imagepicker/"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cloud.google.com/blog/ja/products/gcp/using-the-four-keys-to-measure-your-devops-performance"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ev.classmethod.jp/articles/value-stream-mappin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logmi.jp/tech/articles/282800"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intan.jp/?p=5952"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hisa-magazine.net/blog/manabutikara/yw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qiita.com/yattom/items/90ac533d993d3a2d2d0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fintan.jp/?p=239" TargetMode="External"/><Relationship Id="rId3" Type="http://schemas.openxmlformats.org/officeDocument/2006/relationships/hyperlink" Target="https://fintan.jp/" TargetMode="External"/><Relationship Id="rId7" Type="http://schemas.openxmlformats.org/officeDocument/2006/relationships/hyperlink" Target="https://fintan.jp/?p=28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fintan.jp/?p=687" TargetMode="External"/><Relationship Id="rId5" Type="http://schemas.openxmlformats.org/officeDocument/2006/relationships/hyperlink" Target="https://fintan.jp/?p=1244" TargetMode="External"/><Relationship Id="rId4" Type="http://schemas.openxmlformats.org/officeDocument/2006/relationships/hyperlink" Target="https://fintan.jp/?p=949"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qiita.com/pandama09396862/items/9f013fa7b60f4d12d1d8"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www.publickey1.jp/blog/14/blue-green_deployment.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s://kaopiz.com/ja-news-cross-platform-framework-flutter-vs-react-native/"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s://reactnative.de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86.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F0EF7C3-B4CE-46CB-B776-74221400E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A3DBDE-FD41-4AD3-87B1-A8013220473E}"/>
              </a:ext>
            </a:extLst>
          </p:cNvPr>
          <p:cNvSpPr txBox="1"/>
          <p:nvPr/>
        </p:nvSpPr>
        <p:spPr>
          <a:xfrm>
            <a:off x="3611" y="1257301"/>
            <a:ext cx="12188389" cy="3869870"/>
          </a:xfrm>
          <a:prstGeom prst="rect">
            <a:avLst/>
          </a:prstGeom>
          <a:noFill/>
          <a:ln>
            <a:noFill/>
          </a:ln>
          <a:effectLst/>
        </p:spPr>
        <p:txBody>
          <a:bodyPr wrap="square" tIns="360000" bIns="360000" rtlCol="0" anchor="ctr">
            <a:noAutofit/>
          </a:bodyPr>
          <a:lstStyle/>
          <a:p>
            <a:pPr algn="ctr"/>
            <a:r>
              <a:rPr lang="en-US" altLang="ja-JP" sz="14000" b="1">
                <a:solidFill>
                  <a:srgbClr val="FF0066"/>
                </a:solidFill>
                <a:latin typeface="Meiryo UI" panose="020B0604030504040204" pitchFamily="50" charset="-128"/>
                <a:ea typeface="Meiryo UI" panose="020B0604030504040204" pitchFamily="50" charset="-128"/>
              </a:rPr>
              <a:t>DevOps</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11018941"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120</a:t>
            </a:r>
            <a:r>
              <a:rPr kumimoji="1" lang="ja-JP" altLang="en-US" sz="2800" b="1">
                <a:latin typeface="Meiryo UI" panose="020B0604030504040204" pitchFamily="50" charset="-128"/>
                <a:ea typeface="Meiryo UI" panose="020B0604030504040204" pitchFamily="50" charset="-128"/>
              </a:rPr>
              <a:t>分）　</a:t>
            </a:r>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　最後に見直す</a:t>
            </a:r>
            <a:endParaRPr kumimoji="1" lang="en-US" altLang="ja-JP"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563014" y="2696425"/>
            <a:ext cx="2949863" cy="286232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a:t>
            </a:r>
            <a:r>
              <a:rPr kumimoji="1" lang="en-US" altLang="ja-JP" sz="2000">
                <a:highlight>
                  <a:srgbClr val="FFFF00"/>
                </a:highlight>
                <a:latin typeface="Meiryo UI" panose="020B0604030504040204" pitchFamily="50" charset="-128"/>
                <a:ea typeface="Meiryo UI" panose="020B0604030504040204" pitchFamily="50" charset="-128"/>
              </a:rPr>
              <a:t>100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画面遷移</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Login</a:t>
            </a:r>
          </a:p>
          <a:p>
            <a:pPr>
              <a:lnSpc>
                <a:spcPts val="2400"/>
              </a:lnSpc>
            </a:pPr>
            <a:r>
              <a:rPr kumimoji="1" lang="en-US" altLang="ja-JP" sz="2000">
                <a:latin typeface="Meiryo UI" panose="020B0604030504040204" pitchFamily="50" charset="-128"/>
                <a:ea typeface="Meiryo UI" panose="020B0604030504040204" pitchFamily="50" charset="-128"/>
              </a:rPr>
              <a:t>Logout</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Home</a:t>
            </a:r>
          </a:p>
          <a:p>
            <a:pPr>
              <a:lnSpc>
                <a:spcPts val="2400"/>
              </a:lnSpc>
            </a:pPr>
            <a:r>
              <a:rPr kumimoji="1" lang="en-US" altLang="ja-JP" sz="2000">
                <a:latin typeface="Meiryo UI" panose="020B0604030504040204" pitchFamily="50" charset="-128"/>
                <a:ea typeface="Meiryo UI" panose="020B0604030504040204" pitchFamily="50" charset="-128"/>
              </a:rPr>
              <a:t>Pick</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755773" y="2691118"/>
            <a:ext cx="2949863" cy="193899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開発準備（</a:t>
            </a:r>
            <a:r>
              <a:rPr kumimoji="1" lang="en-US" altLang="ja-JP" sz="2000">
                <a:highlight>
                  <a:srgbClr val="FFFF00"/>
                </a:highlight>
                <a:latin typeface="Meiryo UI" panose="020B0604030504040204" pitchFamily="50" charset="-128"/>
                <a:ea typeface="Meiryo UI" panose="020B0604030504040204" pitchFamily="50" charset="-128"/>
              </a:rPr>
              <a:t>45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プロジェクトの準備</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Open</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の活用</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アプリの起動</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755776" y="1685108"/>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15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090670" y="2721112"/>
            <a:ext cx="294986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63702" y="225930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CDF59D9F-6942-483A-AE86-BDF85D6CEED9}"/>
              </a:ext>
            </a:extLst>
          </p:cNvPr>
          <p:cNvSpPr/>
          <p:nvPr/>
        </p:nvSpPr>
        <p:spPr>
          <a:xfrm>
            <a:off x="3579010" y="338268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6965586" y="332880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E3445E8-00D8-4C94-8673-40715345983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82EBAF-1AE3-4A90-9588-8196162D42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pic>
        <p:nvPicPr>
          <p:cNvPr id="7" name="図 6">
            <a:extLst>
              <a:ext uri="{FF2B5EF4-FFF2-40B4-BE49-F238E27FC236}">
                <a16:creationId xmlns:a16="http://schemas.microsoft.com/office/drawing/2014/main" id="{E27B8437-232A-493E-AA81-226F76BF6641}"/>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0637408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81041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開発の進め方</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a:p>
        </p:txBody>
      </p:sp>
    </p:spTree>
    <p:extLst>
      <p:ext uri="{BB962C8B-B14F-4D97-AF65-F5344CB8AC3E}">
        <p14:creationId xmlns:p14="http://schemas.microsoft.com/office/powerpoint/2010/main" val="16269742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開発の進め方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初期状態で各画面のデザインのみ実装してあります。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画面遷移</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Login</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Logout</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Home</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Pick</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a:p>
        </p:txBody>
      </p:sp>
      <p:pic>
        <p:nvPicPr>
          <p:cNvPr id="4" name="図 3">
            <a:extLst>
              <a:ext uri="{FF2B5EF4-FFF2-40B4-BE49-F238E27FC236}">
                <a16:creationId xmlns:a16="http://schemas.microsoft.com/office/drawing/2014/main" id="{11E3AE76-21A2-479B-B01A-42E2F9620617}"/>
              </a:ext>
            </a:extLst>
          </p:cNvPr>
          <p:cNvPicPr>
            <a:picLocks noChangeAspect="1"/>
          </p:cNvPicPr>
          <p:nvPr/>
        </p:nvPicPr>
        <p:blipFill>
          <a:blip r:embed="rId3"/>
          <a:stretch>
            <a:fillRect/>
          </a:stretch>
        </p:blipFill>
        <p:spPr>
          <a:xfrm>
            <a:off x="4791075" y="2315085"/>
            <a:ext cx="6422399" cy="3632505"/>
          </a:xfrm>
          <a:prstGeom prst="rect">
            <a:avLst/>
          </a:prstGeom>
        </p:spPr>
      </p:pic>
    </p:spTree>
    <p:extLst>
      <p:ext uri="{BB962C8B-B14F-4D97-AF65-F5344CB8AC3E}">
        <p14:creationId xmlns:p14="http://schemas.microsoft.com/office/powerpoint/2010/main" val="9097321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画面遷移</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a:p>
        </p:txBody>
      </p:sp>
    </p:spTree>
    <p:extLst>
      <p:ext uri="{BB962C8B-B14F-4D97-AF65-F5344CB8AC3E}">
        <p14:creationId xmlns:p14="http://schemas.microsoft.com/office/powerpoint/2010/main" val="41830162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Navigation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3</a:t>
            </a:r>
            <a:r>
              <a:rPr kumimoji="1" lang="ja-JP" altLang="en-US" sz="2000">
                <a:latin typeface="Meiryo UI" panose="020B0604030504040204" pitchFamily="50" charset="-128"/>
                <a:ea typeface="Meiryo UI" panose="020B0604030504040204" pitchFamily="50" charset="-128"/>
              </a:rPr>
              <a:t>つのナビゲーションが提供されています。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これらを組み合わせてモバイルアプリの画面遷移を作成します。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Stack</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https://reactnavigation.org/docs/stack-navigator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Tab	</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https://reactnavigation.org/docs/bottom-tab-navigator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Drawer	</a:t>
            </a:r>
          </a:p>
          <a:p>
            <a:pPr>
              <a:lnSpc>
                <a:spcPts val="3200"/>
              </a:lnSpc>
            </a:pPr>
            <a:r>
              <a:rPr kumimoji="1" lang="en-US" altLang="ja-JP" sz="2000">
                <a:latin typeface="Meiryo UI" panose="020B0604030504040204" pitchFamily="50" charset="-128"/>
                <a:ea typeface="Meiryo UI" panose="020B0604030504040204" pitchFamily="50" charset="-128"/>
                <a:hlinkClick r:id="rId5"/>
              </a:rPr>
              <a:t>https://reactnavigation.org/docs/drawer-navigator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a:p>
        </p:txBody>
      </p:sp>
      <p:pic>
        <p:nvPicPr>
          <p:cNvPr id="2" name="図 1">
            <a:extLst>
              <a:ext uri="{FF2B5EF4-FFF2-40B4-BE49-F238E27FC236}">
                <a16:creationId xmlns:a16="http://schemas.microsoft.com/office/drawing/2014/main" id="{C2B7E1C3-2A30-4B50-A35D-276487146F34}"/>
              </a:ext>
            </a:extLst>
          </p:cNvPr>
          <p:cNvPicPr>
            <a:picLocks noChangeAspect="1"/>
          </p:cNvPicPr>
          <p:nvPr/>
        </p:nvPicPr>
        <p:blipFill rotWithShape="1">
          <a:blip r:embed="rId6"/>
          <a:srcRect l="802" t="11528" r="1844" b="8471"/>
          <a:stretch/>
        </p:blipFill>
        <p:spPr>
          <a:xfrm>
            <a:off x="8168890" y="1405117"/>
            <a:ext cx="3307294" cy="2546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07119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画面遷移とナビゲーション</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pic>
        <p:nvPicPr>
          <p:cNvPr id="5" name="図 4">
            <a:extLst>
              <a:ext uri="{FF2B5EF4-FFF2-40B4-BE49-F238E27FC236}">
                <a16:creationId xmlns:a16="http://schemas.microsoft.com/office/drawing/2014/main" id="{0FFBA4B8-42A0-42CB-B43C-EAC3B05F5168}"/>
              </a:ext>
            </a:extLst>
          </p:cNvPr>
          <p:cNvPicPr>
            <a:picLocks noChangeAspect="1"/>
          </p:cNvPicPr>
          <p:nvPr/>
        </p:nvPicPr>
        <p:blipFill>
          <a:blip r:embed="rId3"/>
          <a:stretch>
            <a:fillRect/>
          </a:stretch>
        </p:blipFill>
        <p:spPr>
          <a:xfrm>
            <a:off x="912588" y="1925020"/>
            <a:ext cx="5625777" cy="4295615"/>
          </a:xfrm>
          <a:prstGeom prst="rect">
            <a:avLst/>
          </a:prstGeom>
        </p:spPr>
      </p:pic>
      <p:sp>
        <p:nvSpPr>
          <p:cNvPr id="13" name="正方形/長方形 12">
            <a:extLst>
              <a:ext uri="{FF2B5EF4-FFF2-40B4-BE49-F238E27FC236}">
                <a16:creationId xmlns:a16="http://schemas.microsoft.com/office/drawing/2014/main" id="{14FDEE70-6E78-4AC3-9CD1-B4FB94976991}"/>
              </a:ext>
            </a:extLst>
          </p:cNvPr>
          <p:cNvSpPr/>
          <p:nvPr/>
        </p:nvSpPr>
        <p:spPr>
          <a:xfrm>
            <a:off x="2372926" y="1763095"/>
            <a:ext cx="4581525" cy="4524215"/>
          </a:xfrm>
          <a:prstGeom prst="rect">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3017913-09AE-4BA1-8150-564EE568119C}"/>
              </a:ext>
            </a:extLst>
          </p:cNvPr>
          <p:cNvSpPr/>
          <p:nvPr/>
        </p:nvSpPr>
        <p:spPr>
          <a:xfrm>
            <a:off x="523876" y="1166892"/>
            <a:ext cx="6943723" cy="5357001"/>
          </a:xfrm>
          <a:prstGeom prst="rect">
            <a:avLst/>
          </a:prstGeom>
          <a:noFill/>
          <a:ln w="38100">
            <a:solidFill>
              <a:srgbClr val="FF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3B9CC6A-BD79-457C-9D28-2BE22CB76E78}"/>
              </a:ext>
            </a:extLst>
          </p:cNvPr>
          <p:cNvSpPr txBox="1"/>
          <p:nvPr/>
        </p:nvSpPr>
        <p:spPr>
          <a:xfrm>
            <a:off x="2950981" y="1012437"/>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21" name="テキスト ボックス 20">
            <a:extLst>
              <a:ext uri="{FF2B5EF4-FFF2-40B4-BE49-F238E27FC236}">
                <a16:creationId xmlns:a16="http://schemas.microsoft.com/office/drawing/2014/main" id="{039CC066-3428-465B-AC87-FF06CFE56AC8}"/>
              </a:ext>
            </a:extLst>
          </p:cNvPr>
          <p:cNvSpPr txBox="1"/>
          <p:nvPr/>
        </p:nvSpPr>
        <p:spPr>
          <a:xfrm>
            <a:off x="3702761" y="1617243"/>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
        <p:nvSpPr>
          <p:cNvPr id="41" name="テキスト ボックス 40">
            <a:extLst>
              <a:ext uri="{FF2B5EF4-FFF2-40B4-BE49-F238E27FC236}">
                <a16:creationId xmlns:a16="http://schemas.microsoft.com/office/drawing/2014/main" id="{CCBCDAE5-D0A5-4BDF-B620-47B5E025A726}"/>
              </a:ext>
            </a:extLst>
          </p:cNvPr>
          <p:cNvSpPr txBox="1"/>
          <p:nvPr/>
        </p:nvSpPr>
        <p:spPr>
          <a:xfrm>
            <a:off x="8056340" y="1474103"/>
            <a:ext cx="3576397" cy="2262158"/>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RootNav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a:t>
            </a:r>
          </a:p>
        </p:txBody>
      </p:sp>
      <p:sp>
        <p:nvSpPr>
          <p:cNvPr id="43" name="テキスト ボックス 42">
            <a:extLst>
              <a:ext uri="{FF2B5EF4-FFF2-40B4-BE49-F238E27FC236}">
                <a16:creationId xmlns:a16="http://schemas.microsoft.com/office/drawing/2014/main" id="{9B900050-C617-4607-9A8B-A547F0705D3F}"/>
              </a:ext>
            </a:extLst>
          </p:cNvPr>
          <p:cNvSpPr txBox="1"/>
          <p:nvPr/>
        </p:nvSpPr>
        <p:spPr>
          <a:xfrm>
            <a:off x="8056340" y="4163186"/>
            <a:ext cx="3576397" cy="2123658"/>
          </a:xfrm>
          <a:prstGeom prst="rect">
            <a:avLst/>
          </a:prstGeom>
          <a:solidFill>
            <a:schemeClr val="accent3">
              <a:lumMod val="20000"/>
              <a:lumOff val="80000"/>
            </a:schemeClr>
          </a:solidFill>
        </p:spPr>
        <p:txBody>
          <a:bodyPr wrap="square" bIns="0" rtlCol="0">
            <a:spAutoFit/>
          </a:bodyPr>
          <a:lstStyle/>
          <a:p>
            <a:r>
              <a:rPr lang="ja-JP" altLang="en-US" sz="900" b="0">
                <a:solidFill>
                  <a:srgbClr val="B052A1"/>
                </a:solidFill>
                <a:effectLst/>
                <a:latin typeface="Consolas" panose="020B0609020204030204" pitchFamily="49" charset="0"/>
              </a:rPr>
              <a:t>：</a:t>
            </a:r>
            <a:endParaRPr lang="en-US" altLang="ja-JP" sz="900" b="0">
              <a:solidFill>
                <a:srgbClr val="B052A1"/>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MainNav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 </a:t>
            </a:r>
            <a:r>
              <a:rPr lang="en-US" altLang="ja-JP" sz="900" b="0">
                <a:solidFill>
                  <a:srgbClr val="C94824"/>
                </a:solidFill>
                <a:effectLst/>
                <a:latin typeface="Consolas" panose="020B0609020204030204" pitchFamily="49" charset="0"/>
              </a:rPr>
              <a:t>name: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component: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p>
        </p:txBody>
      </p:sp>
      <p:sp>
        <p:nvSpPr>
          <p:cNvPr id="47" name="テキスト ボックス 46">
            <a:extLst>
              <a:ext uri="{FF2B5EF4-FFF2-40B4-BE49-F238E27FC236}">
                <a16:creationId xmlns:a16="http://schemas.microsoft.com/office/drawing/2014/main" id="{D8C70AFB-2BA0-449E-89BC-6463B9A9CA01}"/>
              </a:ext>
            </a:extLst>
          </p:cNvPr>
          <p:cNvSpPr txBox="1"/>
          <p:nvPr/>
        </p:nvSpPr>
        <p:spPr>
          <a:xfrm>
            <a:off x="8799781" y="1320214"/>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49" name="テキスト ボックス 48">
            <a:extLst>
              <a:ext uri="{FF2B5EF4-FFF2-40B4-BE49-F238E27FC236}">
                <a16:creationId xmlns:a16="http://schemas.microsoft.com/office/drawing/2014/main" id="{0F3A2475-3E72-4757-9764-DDF5A549CC51}"/>
              </a:ext>
            </a:extLst>
          </p:cNvPr>
          <p:cNvSpPr txBox="1"/>
          <p:nvPr/>
        </p:nvSpPr>
        <p:spPr>
          <a:xfrm>
            <a:off x="8883610" y="4028257"/>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Tree>
    <p:extLst>
      <p:ext uri="{BB962C8B-B14F-4D97-AF65-F5344CB8AC3E}">
        <p14:creationId xmlns:p14="http://schemas.microsoft.com/office/powerpoint/2010/main" val="6107048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19079953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3B32D2-EB5D-4535-81AD-4374DFADBD7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8A8100F-3C90-461A-9EAB-694BAE85D50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42336212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2764032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38967655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553DB0-C337-4BB5-B1C8-FD0667C90F24}"/>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2205036-B1B9-452C-B368-EBBF911A40D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15803105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5114621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97DEDC5-0446-428F-BC53-C1D41C91A8D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3E9CD19-507A-403E-97FB-AD3293BC2E2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18130537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9127337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7666715-CF25-44AB-9546-3533BE7AF3E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378210D-C89B-4FBE-9435-1D747D2401B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28322009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42936301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920332-60A6-4FC9-97D1-E87C0E017B5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46D507F-F767-4781-A7ED-F6B8CCF03B4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872230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23742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Login</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a:p>
        </p:txBody>
      </p:sp>
    </p:spTree>
    <p:extLst>
      <p:ext uri="{BB962C8B-B14F-4D97-AF65-F5344CB8AC3E}">
        <p14:creationId xmlns:p14="http://schemas.microsoft.com/office/powerpoint/2010/main" val="12711392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入力データを受け取れるようにします。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入力されたらボタンを押せるようにします。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を呼び出し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ログイン状態に応じた表示切替をします。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pic>
        <p:nvPicPr>
          <p:cNvPr id="2" name="図 1">
            <a:extLst>
              <a:ext uri="{FF2B5EF4-FFF2-40B4-BE49-F238E27FC236}">
                <a16:creationId xmlns:a16="http://schemas.microsoft.com/office/drawing/2014/main" id="{093FC21E-0D9F-45BA-9A2A-B5F695881066}"/>
              </a:ext>
            </a:extLst>
          </p:cNvPr>
          <p:cNvPicPr>
            <a:picLocks noChangeAspect="1"/>
          </p:cNvPicPr>
          <p:nvPr/>
        </p:nvPicPr>
        <p:blipFill>
          <a:blip r:embed="rId3"/>
          <a:stretch>
            <a:fillRect/>
          </a:stretch>
        </p:blipFill>
        <p:spPr>
          <a:xfrm>
            <a:off x="7372746" y="775141"/>
            <a:ext cx="2475707" cy="5307718"/>
          </a:xfrm>
          <a:prstGeom prst="rect">
            <a:avLst/>
          </a:prstGeom>
        </p:spPr>
      </p:pic>
    </p:spTree>
    <p:extLst>
      <p:ext uri="{BB962C8B-B14F-4D97-AF65-F5344CB8AC3E}">
        <p14:creationId xmlns:p14="http://schemas.microsoft.com/office/powerpoint/2010/main" val="3001171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の歴史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6 Minutes DevOps: DevOps </a:t>
            </a:r>
            <a:r>
              <a:rPr kumimoji="1" lang="ja-JP" altLang="en-US" sz="2000">
                <a:latin typeface="Meiryo UI" panose="020B0604030504040204" pitchFamily="50" charset="-128"/>
                <a:ea typeface="Meiryo UI" panose="020B0604030504040204" pitchFamily="50" charset="-128"/>
              </a:rPr>
              <a:t>の歴史</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https://channel9.msdn.com/Blogs/livedevopsinjapan/6min-DevOps-1</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→事前に観ましたか？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リリースサイクル、早く、頻繁に、安全に</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a:t>
            </a: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2w</a:t>
            </a:r>
            <a:r>
              <a:rPr kumimoji="1" lang="ja-JP" altLang="en-US" sz="2000">
                <a:latin typeface="Meiryo UI" panose="020B0604030504040204" pitchFamily="50" charset="-128"/>
                <a:ea typeface="Meiryo UI" panose="020B0604030504040204" pitchFamily="50" charset="-128"/>
              </a:rPr>
              <a:t>で動作するアプリ</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→エンドゲーム（</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、受入テスト）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をチームに、テスト自動化</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→インフラ引き渡し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→インフラ自動化、</a:t>
            </a:r>
            <a:r>
              <a:rPr kumimoji="1" lang="en-US" altLang="ja-JP" sz="2000">
                <a:latin typeface="Meiryo UI" panose="020B0604030504040204" pitchFamily="50" charset="-128"/>
                <a:ea typeface="Meiryo UI" panose="020B0604030504040204" pitchFamily="50" charset="-128"/>
              </a:rPr>
              <a:t>Web</a:t>
            </a:r>
            <a:r>
              <a:rPr kumimoji="1" lang="ja-JP" altLang="en-US" sz="2000">
                <a:latin typeface="Meiryo UI" panose="020B0604030504040204" pitchFamily="50" charset="-128"/>
                <a:ea typeface="Meiryo UI" panose="020B0604030504040204" pitchFamily="50" charset="-128"/>
              </a:rPr>
              <a:t>オペレーション（クラウド）</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pic>
        <p:nvPicPr>
          <p:cNvPr id="4" name="図 3">
            <a:extLst>
              <a:ext uri="{FF2B5EF4-FFF2-40B4-BE49-F238E27FC236}">
                <a16:creationId xmlns:a16="http://schemas.microsoft.com/office/drawing/2014/main" id="{46FA83E2-E9F8-4C87-836D-541B3616D974}"/>
              </a:ext>
            </a:extLst>
          </p:cNvPr>
          <p:cNvPicPr>
            <a:picLocks noChangeAspect="1"/>
          </p:cNvPicPr>
          <p:nvPr/>
        </p:nvPicPr>
        <p:blipFill>
          <a:blip r:embed="rId3"/>
          <a:stretch>
            <a:fillRect/>
          </a:stretch>
        </p:blipFill>
        <p:spPr>
          <a:xfrm>
            <a:off x="6612462" y="2499511"/>
            <a:ext cx="4500365" cy="3363740"/>
          </a:xfrm>
          <a:prstGeom prst="rect">
            <a:avLst/>
          </a:prstGeom>
        </p:spPr>
      </p:pic>
    </p:spTree>
    <p:extLst>
      <p:ext uri="{BB962C8B-B14F-4D97-AF65-F5344CB8AC3E}">
        <p14:creationId xmlns:p14="http://schemas.microsoft.com/office/powerpoint/2010/main" val="1749812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1895065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D018D2F-13E6-4763-BD70-C1B604DF75E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E899757-B156-4257-9366-F463493F2F4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18537223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36242126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D288C50-115D-49D6-A450-D46B1762233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98BA4CF-9332-465A-A6AD-769F497A475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3" name="テキスト ボックス 12">
            <a:extLst>
              <a:ext uri="{FF2B5EF4-FFF2-40B4-BE49-F238E27FC236}">
                <a16:creationId xmlns:a16="http://schemas.microsoft.com/office/drawing/2014/main" id="{DF8DD917-1FD9-461D-B7C5-14EE4D6C3935}"/>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85388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ログイン状態のように複数のコンポーネントで共有したいデータは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コンテクストと呼ばれる</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が提供する仕組みを使用して保持します。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コンテクストには共有したいデータだけでなく、データに関連する処理を持たせることもできます。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コンテクスト</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sp>
        <p:nvSpPr>
          <p:cNvPr id="9" name="四角形: 角を丸くする 8">
            <a:extLst>
              <a:ext uri="{FF2B5EF4-FFF2-40B4-BE49-F238E27FC236}">
                <a16:creationId xmlns:a16="http://schemas.microsoft.com/office/drawing/2014/main" id="{6B38BE91-AC64-44FB-B261-3C6F031588CE}"/>
              </a:ext>
            </a:extLst>
          </p:cNvPr>
          <p:cNvSpPr/>
          <p:nvPr/>
        </p:nvSpPr>
        <p:spPr>
          <a:xfrm>
            <a:off x="4473915" y="3507445"/>
            <a:ext cx="1685925" cy="1590675"/>
          </a:xfrm>
          <a:prstGeom prst="roundRect">
            <a:avLst>
              <a:gd name="adj" fmla="val 4329"/>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コンテクスト</a:t>
            </a:r>
            <a:endParaRPr kumimoji="1" lang="en-US" altLang="ja-JP" u="sng">
              <a:latin typeface="Meiryo UI" panose="020B0604030504040204" pitchFamily="50" charset="-128"/>
              <a:ea typeface="Meiryo UI" panose="020B0604030504040204" pitchFamily="50" charset="-128"/>
            </a:endParaRPr>
          </a:p>
          <a:p>
            <a:pPr algn="ct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共有データ</a:t>
            </a: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関連する処理</a:t>
            </a:r>
          </a:p>
        </p:txBody>
      </p:sp>
      <p:sp>
        <p:nvSpPr>
          <p:cNvPr id="12" name="四角形: 角を丸くする 11">
            <a:extLst>
              <a:ext uri="{FF2B5EF4-FFF2-40B4-BE49-F238E27FC236}">
                <a16:creationId xmlns:a16="http://schemas.microsoft.com/office/drawing/2014/main" id="{679B2B65-AA2C-482C-B876-2DEC168F8704}"/>
              </a:ext>
            </a:extLst>
          </p:cNvPr>
          <p:cNvSpPr/>
          <p:nvPr/>
        </p:nvSpPr>
        <p:spPr>
          <a:xfrm>
            <a:off x="892515" y="30264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FECBDFE0-778A-49E6-8413-21A52404F3A7}"/>
              </a:ext>
            </a:extLst>
          </p:cNvPr>
          <p:cNvSpPr/>
          <p:nvPr/>
        </p:nvSpPr>
        <p:spPr>
          <a:xfrm>
            <a:off x="892515" y="39408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6DED3E37-D849-4AF2-A6D5-783AFEF89DDA}"/>
              </a:ext>
            </a:extLst>
          </p:cNvPr>
          <p:cNvSpPr/>
          <p:nvPr/>
        </p:nvSpPr>
        <p:spPr>
          <a:xfrm>
            <a:off x="892514" y="48552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5549E453-54AC-47B6-9635-D10E0BEC59FF}"/>
              </a:ext>
            </a:extLst>
          </p:cNvPr>
          <p:cNvCxnSpPr>
            <a:cxnSpLocks/>
          </p:cNvCxnSpPr>
          <p:nvPr/>
        </p:nvCxnSpPr>
        <p:spPr>
          <a:xfrm>
            <a:off x="2730840" y="3388382"/>
            <a:ext cx="1590675" cy="45720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E4813848-1D27-4A8A-B71D-A1F1C40C3F8E}"/>
              </a:ext>
            </a:extLst>
          </p:cNvPr>
          <p:cNvSpPr/>
          <p:nvPr/>
        </p:nvSpPr>
        <p:spPr>
          <a:xfrm>
            <a:off x="4288177" y="5801959"/>
            <a:ext cx="2057400" cy="6002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BackendService</a:t>
            </a:r>
          </a:p>
        </p:txBody>
      </p:sp>
      <p:cxnSp>
        <p:nvCxnSpPr>
          <p:cNvPr id="28" name="直線矢印コネクタ 27">
            <a:extLst>
              <a:ext uri="{FF2B5EF4-FFF2-40B4-BE49-F238E27FC236}">
                <a16:creationId xmlns:a16="http://schemas.microsoft.com/office/drawing/2014/main" id="{D4CB3091-E9DB-40A2-BE8F-90682452948E}"/>
              </a:ext>
            </a:extLst>
          </p:cNvPr>
          <p:cNvCxnSpPr>
            <a:cxnSpLocks/>
          </p:cNvCxnSpPr>
          <p:nvPr/>
        </p:nvCxnSpPr>
        <p:spPr>
          <a:xfrm flipV="1">
            <a:off x="2730840" y="4217759"/>
            <a:ext cx="1590675" cy="85024"/>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3A1329F-45EB-42BF-9767-04D6FE67C1F2}"/>
              </a:ext>
            </a:extLst>
          </p:cNvPr>
          <p:cNvCxnSpPr>
            <a:cxnSpLocks/>
          </p:cNvCxnSpPr>
          <p:nvPr/>
        </p:nvCxnSpPr>
        <p:spPr>
          <a:xfrm flipV="1">
            <a:off x="2730840" y="4646782"/>
            <a:ext cx="1590675" cy="570401"/>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350049F-3653-4F4A-B180-943A25A82B30}"/>
              </a:ext>
            </a:extLst>
          </p:cNvPr>
          <p:cNvCxnSpPr>
            <a:cxnSpLocks/>
          </p:cNvCxnSpPr>
          <p:nvPr/>
        </p:nvCxnSpPr>
        <p:spPr>
          <a:xfrm>
            <a:off x="5286375" y="5181600"/>
            <a:ext cx="0" cy="501296"/>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F3F47314-60EA-4C05-A109-45EE72A0E4F6}"/>
              </a:ext>
            </a:extLst>
          </p:cNvPr>
          <p:cNvSpPr txBox="1"/>
          <p:nvPr/>
        </p:nvSpPr>
        <p:spPr>
          <a:xfrm>
            <a:off x="6905626" y="3112961"/>
            <a:ext cx="2091400" cy="198515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Component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48" name="テキスト ボックス 47">
            <a:extLst>
              <a:ext uri="{FF2B5EF4-FFF2-40B4-BE49-F238E27FC236}">
                <a16:creationId xmlns:a16="http://schemas.microsoft.com/office/drawing/2014/main" id="{6130D75F-7482-4C73-8CB4-FD436504B46E}"/>
              </a:ext>
            </a:extLst>
          </p:cNvPr>
          <p:cNvSpPr txBox="1"/>
          <p:nvPr/>
        </p:nvSpPr>
        <p:spPr>
          <a:xfrm>
            <a:off x="9155363" y="3726674"/>
            <a:ext cx="2663325" cy="73866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a:t>
            </a:r>
          </a:p>
        </p:txBody>
      </p:sp>
      <p:sp>
        <p:nvSpPr>
          <p:cNvPr id="52" name="テキスト ボックス 51">
            <a:extLst>
              <a:ext uri="{FF2B5EF4-FFF2-40B4-BE49-F238E27FC236}">
                <a16:creationId xmlns:a16="http://schemas.microsoft.com/office/drawing/2014/main" id="{0FE122A7-47F2-476C-A24C-FC3ECAF2C4AF}"/>
              </a:ext>
            </a:extLst>
          </p:cNvPr>
          <p:cNvSpPr txBox="1"/>
          <p:nvPr/>
        </p:nvSpPr>
        <p:spPr>
          <a:xfrm>
            <a:off x="6905626" y="5376183"/>
            <a:ext cx="4783811"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ContextProvider</a:t>
            </a:r>
            <a:r>
              <a:rPr kumimoji="1" lang="ja-JP" altLang="en-US" sz="1600">
                <a:solidFill>
                  <a:schemeClr val="bg1"/>
                </a:solidFill>
                <a:latin typeface="Meiryo UI" panose="020B0604030504040204" pitchFamily="50" charset="-128"/>
                <a:ea typeface="Meiryo UI" panose="020B0604030504040204" pitchFamily="50" charset="-128"/>
              </a:rPr>
              <a:t>でコンテクストを使える状態にして、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各コンポーネントでフックでコンテクストを取得して使います。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726191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ログアウト処理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ユーザ名</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UserContext.tsx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Tree>
    <p:extLst>
      <p:ext uri="{BB962C8B-B14F-4D97-AF65-F5344CB8AC3E}">
        <p14:creationId xmlns:p14="http://schemas.microsoft.com/office/powerpoint/2010/main" val="26961150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UserContext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521613" y="867856"/>
            <a:ext cx="6219824"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isLoggedIn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boolean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UserContextProvider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try</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catch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401</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throw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isLoggedIn: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5667377" y="3271009"/>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17203943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127</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407C6018-146A-4E0E-9ED5-9A2FC1023241}"/>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Tree>
    <p:extLst>
      <p:ext uri="{BB962C8B-B14F-4D97-AF65-F5344CB8AC3E}">
        <p14:creationId xmlns:p14="http://schemas.microsoft.com/office/powerpoint/2010/main" val="33253393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C02D210-F28D-45BB-B169-BE39186A226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128</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
        <p:nvSpPr>
          <p:cNvPr id="9" name="テキスト ボックス 8">
            <a:extLst>
              <a:ext uri="{FF2B5EF4-FFF2-40B4-BE49-F238E27FC236}">
                <a16:creationId xmlns:a16="http://schemas.microsoft.com/office/drawing/2014/main" id="{E4162225-1395-4112-940C-6BC121C0D34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435865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129</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'expo-keep-awake'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App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__DEV__</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App</a:t>
            </a:r>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926850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10 deploys per day</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2009</a:t>
            </a:r>
            <a:r>
              <a:rPr kumimoji="1" lang="ja-JP" altLang="en-US" sz="2800" b="1">
                <a:latin typeface="Meiryo UI" panose="020B0604030504040204" pitchFamily="50" charset="-128"/>
                <a:ea typeface="Meiryo UI" panose="020B0604030504040204" pitchFamily="50" charset="-128"/>
              </a:rPr>
              <a:t>年）</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deploys per day</a:t>
            </a:r>
          </a:p>
          <a:p>
            <a:pPr>
              <a:lnSpc>
                <a:spcPts val="3200"/>
              </a:lnSpc>
            </a:pPr>
            <a:r>
              <a:rPr kumimoji="1" lang="en-US" altLang="ja-JP">
                <a:latin typeface="Meiryo UI" panose="020B0604030504040204" pitchFamily="50" charset="-128"/>
                <a:ea typeface="Meiryo UI" panose="020B0604030504040204" pitchFamily="50" charset="-128"/>
                <a:hlinkClick r:id="rId2"/>
              </a:rPr>
              <a:t>https://www.slideshare.net/jallspaw/10-deploys-per-day-dev-and-ops-cooperation-at-flickr</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B751575F-CC84-4C56-8FB9-556B36A62607}"/>
              </a:ext>
            </a:extLst>
          </p:cNvPr>
          <p:cNvPicPr>
            <a:picLocks noChangeAspect="1"/>
          </p:cNvPicPr>
          <p:nvPr/>
        </p:nvPicPr>
        <p:blipFill>
          <a:blip r:embed="rId3"/>
          <a:stretch>
            <a:fillRect/>
          </a:stretch>
        </p:blipFill>
        <p:spPr>
          <a:xfrm>
            <a:off x="4409279" y="2589826"/>
            <a:ext cx="2991268" cy="3062716"/>
          </a:xfrm>
          <a:prstGeom prst="rect">
            <a:avLst/>
          </a:prstGeom>
        </p:spPr>
      </p:pic>
      <p:pic>
        <p:nvPicPr>
          <p:cNvPr id="5" name="図 4">
            <a:extLst>
              <a:ext uri="{FF2B5EF4-FFF2-40B4-BE49-F238E27FC236}">
                <a16:creationId xmlns:a16="http://schemas.microsoft.com/office/drawing/2014/main" id="{24BF189B-5D0F-4882-906D-B06CE09C9FBC}"/>
              </a:ext>
            </a:extLst>
          </p:cNvPr>
          <p:cNvPicPr>
            <a:picLocks noChangeAspect="1"/>
          </p:cNvPicPr>
          <p:nvPr/>
        </p:nvPicPr>
        <p:blipFill>
          <a:blip r:embed="rId4"/>
          <a:stretch>
            <a:fillRect/>
          </a:stretch>
        </p:blipFill>
        <p:spPr>
          <a:xfrm>
            <a:off x="734309" y="2585063"/>
            <a:ext cx="2972776" cy="3062716"/>
          </a:xfrm>
          <a:prstGeom prst="rect">
            <a:avLst/>
          </a:prstGeom>
        </p:spPr>
      </p:pic>
      <p:pic>
        <p:nvPicPr>
          <p:cNvPr id="7" name="図 6">
            <a:extLst>
              <a:ext uri="{FF2B5EF4-FFF2-40B4-BE49-F238E27FC236}">
                <a16:creationId xmlns:a16="http://schemas.microsoft.com/office/drawing/2014/main" id="{5833C9CB-8EE4-47AE-BF38-DB7A4E5CD1A3}"/>
              </a:ext>
            </a:extLst>
          </p:cNvPr>
          <p:cNvPicPr>
            <a:picLocks noChangeAspect="1"/>
          </p:cNvPicPr>
          <p:nvPr/>
        </p:nvPicPr>
        <p:blipFill>
          <a:blip r:embed="rId5"/>
          <a:stretch>
            <a:fillRect/>
          </a:stretch>
        </p:blipFill>
        <p:spPr>
          <a:xfrm>
            <a:off x="8102741" y="2580301"/>
            <a:ext cx="2991268" cy="3072241"/>
          </a:xfrm>
          <a:prstGeom prst="rect">
            <a:avLst/>
          </a:prstGeom>
        </p:spPr>
      </p:pic>
    </p:spTree>
    <p:extLst>
      <p:ext uri="{BB962C8B-B14F-4D97-AF65-F5344CB8AC3E}">
        <p14:creationId xmlns:p14="http://schemas.microsoft.com/office/powerpoint/2010/main" val="1394081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130</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MainPage</a:t>
            </a:r>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24510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5D917C9-E7B2-4670-84D1-D6D5C1EE233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A88157F-DEAD-442F-AC1D-79E7CD5196A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131</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'expo-keep-awake'</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RootNav</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'./components/pages/</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__DEV__</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42373106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7BD4A10-2881-49E9-9AB9-6FB0DE3FB5E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50518A-477D-48D4-A825-30FFF99DAD8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132</a:t>
            </a:fld>
            <a:endParaRPr kumimoji="1" lang="ja-JP" altLang="en-US"/>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9B08732-B4F1-4D50-A163-3759A69DEFC1}"/>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err="1">
                <a:solidFill>
                  <a:schemeClr val="bg1"/>
                </a:solidFill>
                <a:latin typeface="Meiryo UI" panose="020B0604030504040204" pitchFamily="50" charset="-128"/>
                <a:ea typeface="Meiryo UI" panose="020B0604030504040204" pitchFamily="50" charset="-128"/>
              </a:rPr>
              <a:t>MainPage</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1556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Logout</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133</a:t>
            </a:fld>
            <a:endParaRPr kumimoji="1" lang="ja-JP" altLang="en-US"/>
          </a:p>
        </p:txBody>
      </p:sp>
    </p:spTree>
    <p:extLst>
      <p:ext uri="{BB962C8B-B14F-4D97-AF65-F5344CB8AC3E}">
        <p14:creationId xmlns:p14="http://schemas.microsoft.com/office/powerpoint/2010/main" val="18049528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134</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3538462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1DB0DC4-1E0B-4CAF-A9E9-CF32DE90C43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6C0935-0A6F-43DF-AFCF-0B908AEEA715}"/>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135</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10929967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136</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54220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Home</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137</a:t>
            </a:fld>
            <a:endParaRPr kumimoji="1" lang="ja-JP" altLang="en-US"/>
          </a:p>
        </p:txBody>
      </p:sp>
    </p:spTree>
    <p:extLst>
      <p:ext uri="{BB962C8B-B14F-4D97-AF65-F5344CB8AC3E}">
        <p14:creationId xmlns:p14="http://schemas.microsoft.com/office/powerpoint/2010/main" val="1307701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ゴミ拾い管理まわりのデータと処理をまとめた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TrashContext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ゴミ拾い一覧の取得処理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ゴミ拾いの登録処理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ポイント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TrashContext.tsx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ゴミ拾い管理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138</a:t>
            </a:fld>
            <a:endParaRPr kumimoji="1" lang="ja-JP" altLang="en-US"/>
          </a:p>
        </p:txBody>
      </p:sp>
    </p:spTree>
    <p:extLst>
      <p:ext uri="{BB962C8B-B14F-4D97-AF65-F5344CB8AC3E}">
        <p14:creationId xmlns:p14="http://schemas.microsoft.com/office/powerpoint/2010/main" val="2071458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TrashContext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139</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1750338" y="1353631"/>
            <a:ext cx="6079212" cy="47551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Blob</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number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TrashContextProvider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[]&gt;([]);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reduce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6943727" y="3731205"/>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70133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明確な定義はないです。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開発と運用が一丸となってプロダクト</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サービスの価値を高めるための改善活動に取り組むこと。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プロダクト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サービスの価値を高める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BML</a:t>
            </a:r>
            <a:r>
              <a:rPr kumimoji="1" lang="ja-JP" altLang="en-US" sz="2000">
                <a:highlight>
                  <a:srgbClr val="FFFF00"/>
                </a:highlight>
                <a:latin typeface="Meiryo UI" panose="020B0604030504040204" pitchFamily="50" charset="-128"/>
                <a:ea typeface="Meiryo UI" panose="020B0604030504040204" pitchFamily="50" charset="-128"/>
              </a:rPr>
              <a:t>ループ（</a:t>
            </a:r>
            <a:r>
              <a:rPr kumimoji="1" lang="en-US" altLang="ja-JP" sz="2000">
                <a:highlight>
                  <a:srgbClr val="FFFF00"/>
                </a:highlight>
                <a:latin typeface="Meiryo UI" panose="020B0604030504040204" pitchFamily="50" charset="-128"/>
                <a:ea typeface="Meiryo UI" panose="020B0604030504040204" pitchFamily="50" charset="-128"/>
              </a:rPr>
              <a:t>Build/Measure/Learn</a:t>
            </a:r>
            <a:r>
              <a:rPr kumimoji="1" lang="ja-JP" altLang="en-US" sz="2000">
                <a:highlight>
                  <a:srgbClr val="FFFF00"/>
                </a:highlight>
                <a:latin typeface="Meiryo UI" panose="020B0604030504040204" pitchFamily="50" charset="-128"/>
                <a:ea typeface="Meiryo UI" panose="020B0604030504040204" pitchFamily="50" charset="-128"/>
              </a:rPr>
              <a:t>）</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体系的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に開発サイクルを回して </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効果的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に学びを得るには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https://techlife.cookpad.com/entry/2018/02/10/150709</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41913853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140</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6082743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4E049400-A9BF-4467-980D-E7D0289E622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D897110-886A-4379-84E7-5CAED6E05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141</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3593921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Pick</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142</a:t>
            </a:fld>
            <a:endParaRPr kumimoji="1" lang="ja-JP" altLang="en-US"/>
          </a:p>
        </p:txBody>
      </p:sp>
    </p:spTree>
    <p:extLst>
      <p:ext uri="{BB962C8B-B14F-4D97-AF65-F5344CB8AC3E}">
        <p14:creationId xmlns:p14="http://schemas.microsoft.com/office/powerpoint/2010/main" val="826747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スマホのカメラで撮った写真、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またはライブラリにある写真を選択して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ゴミ拾い写真を登録します。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カメラ周りの処理を行う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expo-image-picker</a:t>
            </a:r>
            <a:r>
              <a:rPr kumimoji="1" lang="ja-JP" altLang="en-US" sz="2000">
                <a:latin typeface="Meiryo UI" panose="020B0604030504040204" pitchFamily="50" charset="-128"/>
                <a:ea typeface="Meiryo UI" panose="020B0604030504040204" pitchFamily="50" charset="-128"/>
              </a:rPr>
              <a:t>というライブラリを使います。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ImagePicker</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https://docs.expo.io/versions/latest/sdk/imagepicker/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143</a:t>
            </a:fld>
            <a:endParaRPr kumimoji="1" lang="ja-JP" altLang="en-US"/>
          </a:p>
        </p:txBody>
      </p:sp>
      <p:pic>
        <p:nvPicPr>
          <p:cNvPr id="4" name="図 3">
            <a:extLst>
              <a:ext uri="{FF2B5EF4-FFF2-40B4-BE49-F238E27FC236}">
                <a16:creationId xmlns:a16="http://schemas.microsoft.com/office/drawing/2014/main" id="{7D53A619-4F72-4EC5-A31D-AB2F7DD84ACC}"/>
              </a:ext>
            </a:extLst>
          </p:cNvPr>
          <p:cNvPicPr>
            <a:picLocks noChangeAspect="1"/>
          </p:cNvPicPr>
          <p:nvPr/>
        </p:nvPicPr>
        <p:blipFill>
          <a:blip r:embed="rId4"/>
          <a:stretch>
            <a:fillRect/>
          </a:stretch>
        </p:blipFill>
        <p:spPr>
          <a:xfrm>
            <a:off x="8509266" y="642275"/>
            <a:ext cx="2554608" cy="5476875"/>
          </a:xfrm>
          <a:prstGeom prst="rect">
            <a:avLst/>
          </a:prstGeom>
        </p:spPr>
      </p:pic>
    </p:spTree>
    <p:extLst>
      <p:ext uri="{BB962C8B-B14F-4D97-AF65-F5344CB8AC3E}">
        <p14:creationId xmlns:p14="http://schemas.microsoft.com/office/powerpoint/2010/main" val="38013173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144</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3" name="テキスト ボックス 12">
            <a:extLst>
              <a:ext uri="{FF2B5EF4-FFF2-40B4-BE49-F238E27FC236}">
                <a16:creationId xmlns:a16="http://schemas.microsoft.com/office/drawing/2014/main" id="{B165823A-2BE7-480D-9FE1-ECE14A840526}"/>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54639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5AF1DA-CF36-4AB8-8C0C-0638B0350BD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AEB9BC0-A95C-4261-A7E6-6E09FE96B93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145</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41C1B48-40BD-4E6F-BC72-451CA9B19340}"/>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Tree>
    <p:extLst>
      <p:ext uri="{BB962C8B-B14F-4D97-AF65-F5344CB8AC3E}">
        <p14:creationId xmlns:p14="http://schemas.microsoft.com/office/powerpoint/2010/main" val="16264813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146</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27818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のパフォーマンス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エリート </a:t>
            </a:r>
            <a:r>
              <a:rPr kumimoji="1" lang="en-US" altLang="ja-JP" sz="2000">
                <a:latin typeface="Meiryo UI" panose="020B0604030504040204" pitchFamily="50" charset="-128"/>
                <a:ea typeface="Meiryo UI" panose="020B0604030504040204" pitchFamily="50" charset="-128"/>
              </a:rPr>
              <a:t>DevOps </a:t>
            </a:r>
            <a:r>
              <a:rPr kumimoji="1" lang="ja-JP" altLang="en-US" sz="2000">
                <a:latin typeface="Meiryo UI" panose="020B0604030504040204" pitchFamily="50" charset="-128"/>
                <a:ea typeface="Meiryo UI" panose="020B0604030504040204" pitchFamily="50" charset="-128"/>
              </a:rPr>
              <a:t>チームであることを </a:t>
            </a:r>
            <a:r>
              <a:rPr kumimoji="1" lang="en-US" altLang="ja-JP" sz="2000">
                <a:latin typeface="Meiryo UI" panose="020B0604030504040204" pitchFamily="50" charset="-128"/>
                <a:ea typeface="Meiryo UI" panose="020B0604030504040204" pitchFamily="50" charset="-128"/>
              </a:rPr>
              <a:t>Four Keys </a:t>
            </a:r>
            <a:r>
              <a:rPr kumimoji="1" lang="ja-JP" altLang="en-US" sz="2000">
                <a:latin typeface="Meiryo UI" panose="020B0604030504040204" pitchFamily="50" charset="-128"/>
                <a:ea typeface="Meiryo UI" panose="020B0604030504040204" pitchFamily="50" charset="-128"/>
              </a:rPr>
              <a:t>プロジェクトで確認する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1400">
                <a:latin typeface="Meiryo UI" panose="020B0604030504040204" pitchFamily="50" charset="-128"/>
                <a:ea typeface="Meiryo UI" panose="020B0604030504040204" pitchFamily="50" charset="-128"/>
                <a:hlinkClick r:id="rId2"/>
              </a:rPr>
              <a:t>https://cloud.google.com/blog/ja/products/gcp/using-the-four-keys-to-measure-your-devops-performance</a:t>
            </a:r>
            <a:endParaRPr kumimoji="1" lang="en-US" altLang="ja-JP" sz="14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デプロイの頻度</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組織による正常な本番環境へのリリースの頻度</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変更のリードタイム</a:t>
            </a:r>
            <a:r>
              <a:rPr kumimoji="1" lang="en-US" altLang="ja-JP" sz="2000">
                <a:highlight>
                  <a:srgbClr val="FFFF00"/>
                </a:highlight>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	- commit </a:t>
            </a:r>
            <a:r>
              <a:rPr kumimoji="1" lang="ja-JP" altLang="en-US" sz="2000">
                <a:latin typeface="Meiryo UI" panose="020B0604030504040204" pitchFamily="50" charset="-128"/>
                <a:ea typeface="Meiryo UI" panose="020B0604030504040204" pitchFamily="50" charset="-128"/>
              </a:rPr>
              <a:t>から本番環境稼働までの所要時間</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変更障害率</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デプロイが原因で本番環境で障害が発生する割合（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サービス復元時間</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組織が本番環境での障害から回復するのにかかる時間</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32734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をはじめる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バリューストリームマッピング</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アイデアが生まれてから、利用者の手元に価値が届けられるまでの流れを可視化するツールです。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バリューストリームマッピングをやってみた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https://dev.classmethod.jp/articles/value-stream-mapping/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よくある例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承認プロセスが多く待ち時間が多い。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チームが分かれているため引き渡しに時間がかかる。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手作業でやっているので時間がかかる。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〇価値を生み出していますか？</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236462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2808937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活動をやりやすい環境</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1478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BML</a:t>
            </a:r>
            <a:r>
              <a:rPr kumimoji="1" lang="ja-JP" altLang="en-US" sz="2000">
                <a:latin typeface="Meiryo UI" panose="020B0604030504040204" pitchFamily="50" charset="-128"/>
                <a:ea typeface="Meiryo UI" panose="020B0604030504040204" pitchFamily="50" charset="-128"/>
              </a:rPr>
              <a:t>ループを出発点にして考えてみましょう。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7" name="四角形: 角を丸くする 6">
            <a:extLst>
              <a:ext uri="{FF2B5EF4-FFF2-40B4-BE49-F238E27FC236}">
                <a16:creationId xmlns:a16="http://schemas.microsoft.com/office/drawing/2014/main" id="{01B4D3FF-9EF2-4AF8-B067-98BFD366C99D}"/>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2A384C23-2657-4B79-ABA7-5EF3AB8CE13C}"/>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FEAE74-D4D2-49B7-95E6-74848D9195B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93733B3F-F190-4030-B734-C61E2D8EE997}"/>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C9770853-67DB-4D5F-ACC1-51E5BCF7F57A}"/>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BC566203-8E75-4F39-8D0D-E31F7D1DB774}"/>
              </a:ext>
            </a:extLst>
          </p:cNvPr>
          <p:cNvPicPr>
            <a:picLocks noChangeAspect="1"/>
          </p:cNvPicPr>
          <p:nvPr/>
        </p:nvPicPr>
        <p:blipFill>
          <a:blip r:embed="rId2"/>
          <a:stretch>
            <a:fillRect/>
          </a:stretch>
        </p:blipFill>
        <p:spPr>
          <a:xfrm>
            <a:off x="6997265" y="1367084"/>
            <a:ext cx="4354361" cy="2454767"/>
          </a:xfrm>
          <a:prstGeom prst="rect">
            <a:avLst/>
          </a:prstGeom>
          <a:ln>
            <a:noFill/>
          </a:ln>
          <a:effectLst>
            <a:outerShdw blurRad="292100" dist="139700" dir="2700000" algn="tl" rotWithShape="0">
              <a:srgbClr val="333333">
                <a:alpha val="65000"/>
              </a:srgbClr>
            </a:outerShdw>
          </a:effectLst>
        </p:spPr>
      </p:pic>
      <p:cxnSp>
        <p:nvCxnSpPr>
          <p:cNvPr id="16" name="直線矢印コネクタ 15">
            <a:extLst>
              <a:ext uri="{FF2B5EF4-FFF2-40B4-BE49-F238E27FC236}">
                <a16:creationId xmlns:a16="http://schemas.microsoft.com/office/drawing/2014/main" id="{BB5A05F1-833B-476C-9375-AF6289CBECAC}"/>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996E4FEA-C4EA-4B77-AE3E-ABB06F8265B7}"/>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F50D6EF-8161-4729-8C7D-5A574EDD513D}"/>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FBA6747-537E-43DB-8FE9-D5DED985C360}"/>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84A51FF-0ABA-4A59-A15C-B66CCB862677}"/>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DB4BA04-BCFF-498C-BA45-DE8480CBB887}"/>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247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7E28DAD-EAC3-47A5-AD5E-B2E5345DB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ハンズオン資料のダウンロードのお願い</a:t>
            </a:r>
            <a:endParaRPr kumimoji="1" lang="en-US" altLang="ja-JP"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ハンズオンに参加頂き、ありがとうございます。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本日使用する</a:t>
            </a:r>
            <a:r>
              <a:rPr kumimoji="1" lang="ja-JP" altLang="en-US" sz="200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は</a:t>
            </a: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のチャットで連絡します。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ダウンロード後、任意の場所で</a:t>
            </a:r>
            <a:r>
              <a:rPr kumimoji="1" lang="en-US" altLang="ja-JP" sz="2000">
                <a:latin typeface="Meiryo UI" panose="020B0604030504040204" pitchFamily="50" charset="-128"/>
                <a:ea typeface="Meiryo UI" panose="020B0604030504040204" pitchFamily="50" charset="-128"/>
              </a:rPr>
              <a:t>zip</a:t>
            </a:r>
            <a:r>
              <a:rPr kumimoji="1" lang="ja-JP" altLang="en-US" sz="2000">
                <a:latin typeface="Meiryo UI" panose="020B0604030504040204" pitchFamily="50" charset="-128"/>
                <a:ea typeface="Meiryo UI" panose="020B0604030504040204" pitchFamily="50" charset="-128"/>
              </a:rPr>
              <a:t>ファイルの解凍をお願いします。</a:t>
            </a:r>
            <a:endParaRPr kumimoji="1" lang="en-US" altLang="ja-JP" sz="200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
        <p:nvSpPr>
          <p:cNvPr id="10" name="テキスト ボックス 9">
            <a:extLst>
              <a:ext uri="{FF2B5EF4-FFF2-40B4-BE49-F238E27FC236}">
                <a16:creationId xmlns:a16="http://schemas.microsoft.com/office/drawing/2014/main" id="{75D199ED-138E-4BCA-BE87-424486F174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C7CC5A0-F0F1-4E83-9184-17B94C509A6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
        <p:nvSpPr>
          <p:cNvPr id="21" name="四角形: 角を丸くする 20">
            <a:extLst>
              <a:ext uri="{FF2B5EF4-FFF2-40B4-BE49-F238E27FC236}">
                <a16:creationId xmlns:a16="http://schemas.microsoft.com/office/drawing/2014/main" id="{2699A1E6-08E2-480B-9071-952DE63B7AAB}"/>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AD627EB2-1FB1-4673-8421-0F3BC922E874}"/>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C1E9704B-6791-43F8-AD5D-01FC1B79787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9391AC9-B411-49D9-B098-A3F820E57B79}"/>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EE1A32FA-4AC7-424E-99FA-21B75BC50F8C}"/>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77636173-CEF1-4FE2-A987-9C9661529557}"/>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0" name="直線矢印コネクタ 29">
            <a:extLst>
              <a:ext uri="{FF2B5EF4-FFF2-40B4-BE49-F238E27FC236}">
                <a16:creationId xmlns:a16="http://schemas.microsoft.com/office/drawing/2014/main" id="{157A72EA-FD99-4124-B1D0-DC44E350927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FAE3378-9D9F-419A-9BC6-E5D32D668EF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B1A14A1-EB80-441A-9592-DB87FD1726EC}"/>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C88AB85-1934-434A-B61B-81FC6CF5DE62}"/>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67C770B-1873-48C1-8A21-D8B52B43C759}"/>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4FFD6EA-C871-432B-AABE-5C5D17C507DB}"/>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921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0" y="1308543"/>
            <a:ext cx="5414465"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課題</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バグ管理（</a:t>
            </a:r>
            <a:r>
              <a:rPr kumimoji="1" lang="en-US" altLang="ja-JP" sz="2000">
                <a:latin typeface="Meiryo UI" panose="020B0604030504040204" pitchFamily="50" charset="-128"/>
                <a:ea typeface="Meiryo UI" panose="020B0604030504040204" pitchFamily="50" charset="-128"/>
              </a:rPr>
              <a:t>ITS/BTS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かんばん、バックログ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バージョン管理（</a:t>
            </a:r>
            <a:r>
              <a:rPr kumimoji="1" lang="en-US" altLang="ja-JP" sz="2000">
                <a:latin typeface="Meiryo UI" panose="020B0604030504040204" pitchFamily="50" charset="-128"/>
                <a:ea typeface="Meiryo UI" panose="020B0604030504040204" pitchFamily="50" charset="-128"/>
              </a:rPr>
              <a:t>VCS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a:t>
            </a:r>
          </a:p>
          <a:p>
            <a:pPr>
              <a:lnSpc>
                <a:spcPts val="3200"/>
              </a:lnSpc>
            </a:pPr>
            <a:r>
              <a:rPr kumimoji="1" lang="ja-JP" altLang="en-US" sz="2000">
                <a:latin typeface="Meiryo UI" panose="020B0604030504040204" pitchFamily="50" charset="-128"/>
                <a:ea typeface="Meiryo UI" panose="020B0604030504040204" pitchFamily="50" charset="-128"/>
              </a:rPr>
              <a:t>ピアレビュー</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プルリクエスト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マージリクエスト（</a:t>
            </a:r>
            <a:r>
              <a:rPr kumimoji="1" lang="en-US" altLang="ja-JP" sz="2000">
                <a:latin typeface="Meiryo UI" panose="020B0604030504040204" pitchFamily="50" charset="-128"/>
                <a:ea typeface="Meiryo UI" panose="020B0604030504040204" pitchFamily="50" charset="-128"/>
              </a:rPr>
              <a:t>PR/MR</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継続的インテグレーション（</a:t>
            </a:r>
            <a:r>
              <a:rPr kumimoji="1" lang="en-US" altLang="ja-JP" sz="2000">
                <a:latin typeface="Meiryo UI" panose="020B0604030504040204" pitchFamily="50" charset="-128"/>
                <a:ea typeface="Meiryo UI" panose="020B0604030504040204" pitchFamily="50" charset="-128"/>
              </a:rPr>
              <a:t>CI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パイプライン（ビルド、テスト等の自動化）</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継続的デリバリ（</a:t>
            </a:r>
            <a:r>
              <a:rPr kumimoji="1" lang="en-US" altLang="ja-JP" sz="2000">
                <a:latin typeface="Meiryo UI" panose="020B0604030504040204" pitchFamily="50" charset="-128"/>
                <a:ea typeface="Meiryo UI" panose="020B0604030504040204" pitchFamily="50" charset="-128"/>
              </a:rPr>
              <a:t>CD</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パイプライン（無停止デプロイ、リリース承認）</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18" name="四角形: 角を丸くする 17">
            <a:extLst>
              <a:ext uri="{FF2B5EF4-FFF2-40B4-BE49-F238E27FC236}">
                <a16:creationId xmlns:a16="http://schemas.microsoft.com/office/drawing/2014/main" id="{B1C88B20-338A-4F59-91E0-E944A0964F68}"/>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EB72591F-40C1-4435-9B87-0F6D1333B2A7}"/>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DD4D5DA-9AC6-4779-A90C-05FC4C5CEEB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D4D58525-743E-4F25-82FE-2B437AFAF4E5}"/>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62BDD97E-44A4-4037-8194-4AAEABD2324D}"/>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9131CA87-1464-4918-AAF2-74451F446BD3}"/>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B5887216-1CA0-4ABF-9348-CBB934056B02}"/>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C9A663C-35F6-4BB2-ADF1-2E38068BEE2A}"/>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E2D3FA8-9766-4BDA-8BEE-929C4BC87EE8}"/>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97133BE-38AC-46F2-B66E-CD891ED000D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5134AC4-5210-475A-B925-170B6C18AC18}"/>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121E7B8-0F10-4AB5-83C9-BAF7C307DA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563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687679F7-F356-4FA8-ACE3-1405A3E29E6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9C3730B-B514-40F1-975C-0F980446A5E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8" name="テキスト ボックス 17">
            <a:extLst>
              <a:ext uri="{FF2B5EF4-FFF2-40B4-BE49-F238E27FC236}">
                <a16:creationId xmlns:a16="http://schemas.microsoft.com/office/drawing/2014/main" id="{2400CC5C-6F76-445A-8E3D-89AD2D12BE26}"/>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077DFD09-E534-43D2-8E5F-5CD80D104F8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70907A04-EBED-48AD-8091-E546B00B6DB7}"/>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28D96C53-09C7-4118-86E6-1FB120ADA12F}"/>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1BD4FD7E-7A98-44D4-8CE3-C29511DDD701}"/>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6C280804-387F-45FE-AE4D-0EAB7AC23E2A}"/>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3BAD5F8D-D58E-4344-AFF0-ED7947D752F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883D308-571F-41E1-A4D4-E81CA23D25B5}"/>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2B429C2-0436-4547-AC7D-2A8DCD90E0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3228710-BBF4-41D9-B092-AA0AD48FDF90}"/>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745F86F-CCAF-4D2B-95CC-AF4AA779DF82}"/>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2CB2F6-D7BD-440A-9F58-4614C0D8700E}"/>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DF6BBA4-0CC0-4C0D-8150-6B1D283ABE0D}"/>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584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
        <p:nvSpPr>
          <p:cNvPr id="19" name="テキスト ボックス 18">
            <a:extLst>
              <a:ext uri="{FF2B5EF4-FFF2-40B4-BE49-F238E27FC236}">
                <a16:creationId xmlns:a16="http://schemas.microsoft.com/office/drawing/2014/main" id="{D415D2BB-14F3-4A86-9CD2-2F3A12286443}"/>
              </a:ext>
            </a:extLst>
          </p:cNvPr>
          <p:cNvSpPr txBox="1"/>
          <p:nvPr/>
        </p:nvSpPr>
        <p:spPr>
          <a:xfrm>
            <a:off x="6610531" y="1308543"/>
            <a:ext cx="5285058"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モニタリング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ビジネスメトリクスの可視化、ログの検索</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インシデント管理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アラート通知、アサイン管理、エスカレーション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バックアップ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データのバックアップと復元</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セキュリティ</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リモートから本番運用、本番運用の承認</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権限管理、監査証跡</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構成変更のルール違反検知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第三者の不正アクセス防止</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34" name="四角形: 角を丸くする 33">
            <a:extLst>
              <a:ext uri="{FF2B5EF4-FFF2-40B4-BE49-F238E27FC236}">
                <a16:creationId xmlns:a16="http://schemas.microsoft.com/office/drawing/2014/main" id="{9DA67E22-C61E-4E3C-9AC8-094A409977A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35" name="四角形: 角を丸くする 34">
            <a:extLst>
              <a:ext uri="{FF2B5EF4-FFF2-40B4-BE49-F238E27FC236}">
                <a16:creationId xmlns:a16="http://schemas.microsoft.com/office/drawing/2014/main" id="{C42169BE-4F00-4D26-825B-78DC1EE64862}"/>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48AE9601-88B9-4DC8-A94F-F14591C3AC80}"/>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37" name="四角形: 角を丸くする 36">
            <a:extLst>
              <a:ext uri="{FF2B5EF4-FFF2-40B4-BE49-F238E27FC236}">
                <a16:creationId xmlns:a16="http://schemas.microsoft.com/office/drawing/2014/main" id="{4E65374F-171B-41D6-AAC1-6D24F38F2C5F}"/>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8" name="四角形: 角を丸くする 37">
            <a:extLst>
              <a:ext uri="{FF2B5EF4-FFF2-40B4-BE49-F238E27FC236}">
                <a16:creationId xmlns:a16="http://schemas.microsoft.com/office/drawing/2014/main" id="{3B5A13DF-582B-49EB-AB22-1D1CF0667E0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9" name="四角形: 角を丸くする 38">
            <a:extLst>
              <a:ext uri="{FF2B5EF4-FFF2-40B4-BE49-F238E27FC236}">
                <a16:creationId xmlns:a16="http://schemas.microsoft.com/office/drawing/2014/main" id="{604D5215-942F-4CBE-9B1C-41C21B784A19}"/>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40" name="直線矢印コネクタ 39">
            <a:extLst>
              <a:ext uri="{FF2B5EF4-FFF2-40B4-BE49-F238E27FC236}">
                <a16:creationId xmlns:a16="http://schemas.microsoft.com/office/drawing/2014/main" id="{663CD59D-09EE-4574-B5C6-BCF73C8C9B73}"/>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0DA6DDB-90E0-4966-9F65-9710F280669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9E8272-8FBB-448A-BC3A-A86473A05639}"/>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25DE9A5B-E4A8-4F15-9784-52F845EB6245}"/>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C203E7A3-B3D9-42FE-8279-51C50D5045EB}"/>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D25AEA92-2D77-4922-8828-C843037D41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63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3EC8CBB3-C8E8-4371-9DF3-71AF936F18F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A50C8E0-093A-4D08-987D-64EF34F7F2F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
        <p:nvSpPr>
          <p:cNvPr id="18" name="テキスト ボックス 17">
            <a:extLst>
              <a:ext uri="{FF2B5EF4-FFF2-40B4-BE49-F238E27FC236}">
                <a16:creationId xmlns:a16="http://schemas.microsoft.com/office/drawing/2014/main" id="{BF89C479-38AD-4ACD-BF50-4EF425D9F66D}"/>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EF2CF52-A154-4F9D-9860-02D777618011}"/>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70D3E06-BE78-4330-9286-C200958C166B}"/>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B3553E6A-E99E-4852-9EE8-80C09500D48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DA938D06-5096-4D43-BA7A-10DD1E4B117D}"/>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D3A1DDC2-E8F4-45A4-A892-35B45189A599}"/>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55BB6071-48A5-462F-908E-09718D24E46E}"/>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BBBCA904-DE21-49C6-AE75-B947E1BCBF1B}"/>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BE5B670-22AF-47DC-91D7-B4F179663F99}"/>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AB82DDB7-A7EB-4CB8-BAB5-94B392882F25}"/>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CCEC173-17F9-486D-B53A-17E568FD2703}"/>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6CF25D6-F3DA-4287-8BE3-37EAF9F2AE5D}"/>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C2E29F-A07B-412E-B0C5-A2FB49ADBFB3}"/>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53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
        <p:nvSpPr>
          <p:cNvPr id="23" name="テキスト ボックス 22">
            <a:extLst>
              <a:ext uri="{FF2B5EF4-FFF2-40B4-BE49-F238E27FC236}">
                <a16:creationId xmlns:a16="http://schemas.microsoft.com/office/drawing/2014/main" id="{9AE4493C-D7A0-4C6A-9E41-464C6E4017E1}"/>
              </a:ext>
            </a:extLst>
          </p:cNvPr>
          <p:cNvSpPr txBox="1"/>
          <p:nvPr/>
        </p:nvSpPr>
        <p:spPr>
          <a:xfrm>
            <a:off x="6610531" y="1308543"/>
            <a:ext cx="5285058" cy="249773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a:latin typeface="Meiryo UI" panose="020B0604030504040204" pitchFamily="50" charset="-128"/>
                <a:ea typeface="Meiryo UI" panose="020B0604030504040204" pitchFamily="50" charset="-128"/>
              </a:rPr>
              <a:t>サービスの仮説検証で失敗してしまうのはなぜか？</a:t>
            </a:r>
          </a:p>
          <a:p>
            <a:pPr>
              <a:lnSpc>
                <a:spcPts val="3200"/>
              </a:lnSpc>
            </a:pPr>
            <a:r>
              <a:rPr kumimoji="1" lang="en-US" altLang="ja-JP">
                <a:latin typeface="Meiryo UI" panose="020B0604030504040204" pitchFamily="50" charset="-128"/>
                <a:ea typeface="Meiryo UI" panose="020B0604030504040204" pitchFamily="50" charset="-128"/>
              </a:rPr>
              <a:t>Cookpad</a:t>
            </a:r>
            <a:r>
              <a:rPr kumimoji="1" lang="ja-JP" altLang="en-US">
                <a:latin typeface="Meiryo UI" panose="020B0604030504040204" pitchFamily="50" charset="-128"/>
                <a:ea typeface="Meiryo UI" panose="020B0604030504040204" pitchFamily="50" charset="-128"/>
              </a:rPr>
              <a:t>が実践する“体系的”開発サイクルの作り方</a:t>
            </a:r>
            <a:endParaRPr kumimoji="1" lang="en-US" altLang="ja-JP">
              <a:latin typeface="Meiryo UI" panose="020B0604030504040204" pitchFamily="50" charset="-128"/>
              <a:ea typeface="Meiryo UI" panose="020B0604030504040204" pitchFamily="50" charset="-128"/>
            </a:endParaRPr>
          </a:p>
          <a:p>
            <a:pPr>
              <a:lnSpc>
                <a:spcPts val="3200"/>
              </a:lnSpc>
            </a:pPr>
            <a:r>
              <a:rPr kumimoji="1" lang="en-US" altLang="ja-JP">
                <a:latin typeface="Meiryo UI" panose="020B0604030504040204" pitchFamily="50" charset="-128"/>
                <a:ea typeface="Meiryo UI" panose="020B0604030504040204" pitchFamily="50" charset="-128"/>
                <a:hlinkClick r:id="rId2"/>
              </a:rPr>
              <a:t>https://logmi.jp/tech/articles/282800</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578747BB-6522-4F7A-ACBD-A6E541C0C34B}"/>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0C08209-56BD-4DD3-B570-9B4F9E45EFFF}"/>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3826C97-E153-496F-B66F-DFEB8D21B854}"/>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C89574D6-02E7-4FA8-B90E-C5825AD238D6}"/>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0BEC4FDC-A100-4A8B-9605-5A84434A116D}"/>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1" name="四角形: 角を丸くする 30">
            <a:extLst>
              <a:ext uri="{FF2B5EF4-FFF2-40B4-BE49-F238E27FC236}">
                <a16:creationId xmlns:a16="http://schemas.microsoft.com/office/drawing/2014/main" id="{E39DD0E0-6BE2-4AE5-9651-B5B4C47D9C2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a16="http://schemas.microsoft.com/office/drawing/2014/main" id="{2F3FB375-F9B7-403B-96DA-26F79AF67E38}"/>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5BDE262-9F19-4125-B0E5-1B87A59066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2EBF01-C070-468D-A3CB-2DFF14F601A4}"/>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7B56A81-FF72-4E0F-ABE9-94132A45C56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4BF5519-A145-47F8-9C52-8F498DB48508}"/>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130755F5-CF3B-4F95-9EC3-BC2B72A6B3A6}"/>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96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B3C6AAC-C937-42BB-8BA3-D57C28F038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5E3BAEF-2619-4F35-B537-465132775B9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13CA852C-E301-446A-A2F4-F9A761018F3C}"/>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0DE3138C-B397-4D3E-B500-FE2C30489019}"/>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9AFC547-72DC-45D5-ADD4-DA27178396A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E98E8E7-2F38-45A1-9182-84E6D20A805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F0C567A5-E390-4C48-A79C-6092BB1FF28E}"/>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1B3F61ED-BBDA-4A8F-9170-3DF7BEF4701D}"/>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8ED047EE-E1C1-4070-A021-2823955DD026}"/>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CEE0872-4747-46F9-A309-52D8E221D5B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260FCDB-31BB-498A-9AD7-9FCBE42F105B}"/>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32375B5-259A-48B2-81EF-C9F46B61F563}"/>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2708A81-7F64-4125-9154-D10FD5091A80}"/>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9741FDA-3F39-4F2B-A5E7-7BEA2881053E}"/>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860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コミュニケーション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コミュニケーションハブとしてのチャット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チャットにすべての情報を集約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コミュニケーションの過程・結果を残す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PR/MR</a:t>
            </a:r>
            <a:r>
              <a:rPr kumimoji="1" lang="ja-JP" altLang="en-US" sz="2000">
                <a:highlight>
                  <a:srgbClr val="FFFF00"/>
                </a:highlight>
                <a:latin typeface="Meiryo UI" panose="020B0604030504040204" pitchFamily="50" charset="-128"/>
                <a:ea typeface="Meiryo UI" panose="020B0604030504040204" pitchFamily="50" charset="-128"/>
              </a:rPr>
              <a:t>の状態、</a:t>
            </a:r>
            <a:r>
              <a:rPr kumimoji="1" lang="en-US" altLang="ja-JP" sz="2000">
                <a:highlight>
                  <a:srgbClr val="FFFF00"/>
                </a:highlight>
                <a:latin typeface="Meiryo UI" panose="020B0604030504040204" pitchFamily="50" charset="-128"/>
                <a:ea typeface="Meiryo UI" panose="020B0604030504040204" pitchFamily="50" charset="-128"/>
              </a:rPr>
              <a:t>CI/CD</a:t>
            </a:r>
            <a:r>
              <a:rPr kumimoji="1" lang="ja-JP" altLang="en-US" sz="2000">
                <a:highlight>
                  <a:srgbClr val="FFFF00"/>
                </a:highlight>
                <a:latin typeface="Meiryo UI" panose="020B0604030504040204" pitchFamily="50" charset="-128"/>
                <a:ea typeface="Meiryo UI" panose="020B0604030504040204" pitchFamily="50" charset="-128"/>
              </a:rPr>
              <a:t>の結果を通知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障害通知やアラートを通知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ビジネスメトリクスを通知</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0315AA9-1F53-48AA-BBEF-CB210A116957}"/>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2639BF6F-2F4B-4797-8FC4-CAE9436F0D18}"/>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C50E697-B53A-439C-937C-A56D59F02406}"/>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51F59C5A-77C3-49C5-85BC-A37201BC0A2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EB66F910-E838-40EB-BFE1-046B1F1DA48B}"/>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7558196A-0BDD-4D20-856C-5C96FC1B0185}"/>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949C6982-224A-4D5B-BC10-6DED9EDCA591}"/>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86CB187-D399-44F2-873A-1DF362F3DD56}"/>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2CB1102-8E38-486F-9CC4-788DA93B4536}"/>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1E45C58-E7C0-41FC-B840-361CFC86EFFF}"/>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CF8252-C219-4766-A73F-FD9705EC7D71}"/>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B09679C-EA10-4653-9103-83B0CBF1C388}"/>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432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コミュニケーションハブとしてチャットに</a:t>
            </a:r>
            <a:r>
              <a:rPr kumimoji="1" lang="ja-JP" altLang="en-US" sz="2000">
                <a:highlight>
                  <a:srgbClr val="FFFF00"/>
                </a:highlight>
                <a:latin typeface="Meiryo UI" panose="020B0604030504040204" pitchFamily="50" charset="-128"/>
                <a:ea typeface="Meiryo UI" panose="020B0604030504040204" pitchFamily="50" charset="-128"/>
              </a:rPr>
              <a:t>情報が集約</a:t>
            </a:r>
            <a:r>
              <a:rPr kumimoji="1" lang="ja-JP" altLang="en-US" sz="2000">
                <a:latin typeface="Meiryo UI" panose="020B0604030504040204" pitchFamily="50" charset="-128"/>
                <a:ea typeface="Meiryo UI" panose="020B0604030504040204" pitchFamily="50" charset="-128"/>
              </a:rPr>
              <a:t>され、リリースプロセスやモニタリングは</a:t>
            </a:r>
            <a:r>
              <a:rPr kumimoji="1" lang="ja-JP" altLang="en-US" sz="2000">
                <a:highlight>
                  <a:srgbClr val="FFFF00"/>
                </a:highlight>
                <a:latin typeface="Meiryo UI" panose="020B0604030504040204" pitchFamily="50" charset="-128"/>
                <a:ea typeface="Meiryo UI" panose="020B0604030504040204" pitchFamily="50" charset="-128"/>
              </a:rPr>
              <a:t>自動化</a:t>
            </a:r>
            <a:r>
              <a:rPr kumimoji="1" lang="ja-JP" altLang="en-US" sz="2000">
                <a:latin typeface="Meiryo UI" panose="020B0604030504040204" pitchFamily="50" charset="-128"/>
                <a:ea typeface="Meiryo UI" panose="020B0604030504040204" pitchFamily="50" charset="-128"/>
              </a:rPr>
              <a:t>され、</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安定運用</a:t>
            </a:r>
            <a:r>
              <a:rPr kumimoji="1" lang="ja-JP" altLang="en-US" sz="2000">
                <a:latin typeface="Meiryo UI" panose="020B0604030504040204" pitchFamily="50" charset="-128"/>
                <a:ea typeface="Meiryo UI" panose="020B0604030504040204" pitchFamily="50" charset="-128"/>
              </a:rPr>
              <a:t>に不可欠な機能が備わっている環境です。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58856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Tree>
    <p:extLst>
      <p:ext uri="{BB962C8B-B14F-4D97-AF65-F5344CB8AC3E}">
        <p14:creationId xmlns:p14="http://schemas.microsoft.com/office/powerpoint/2010/main" val="4339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2B8F400-AC9E-4591-8082-362D3EAD0E6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3302EA-920C-4B5C-BC62-BC356FE7AA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このスライドを</a:t>
            </a: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にしたファイルを提供しています。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ファイルを開いて見れる状態にしてください。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devops-handson/devops-handson.pdf</a:t>
            </a: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
        <p:nvSpPr>
          <p:cNvPr id="81" name="四角形: 角を丸くする 80">
            <a:extLst>
              <a:ext uri="{FF2B5EF4-FFF2-40B4-BE49-F238E27FC236}">
                <a16:creationId xmlns:a16="http://schemas.microsoft.com/office/drawing/2014/main" id="{AE7D02A4-55BD-46FB-A7DA-C22AD8B22359}"/>
              </a:ext>
            </a:extLst>
          </p:cNvPr>
          <p:cNvSpPr/>
          <p:nvPr/>
        </p:nvSpPr>
        <p:spPr>
          <a:xfrm>
            <a:off x="7685954" y="1806556"/>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安定運用に関するもの</a:t>
            </a:r>
          </a:p>
        </p:txBody>
      </p:sp>
    </p:spTree>
    <p:extLst>
      <p:ext uri="{BB962C8B-B14F-4D97-AF65-F5344CB8AC3E}">
        <p14:creationId xmlns:p14="http://schemas.microsoft.com/office/powerpoint/2010/main" val="2953505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ハンズオンではセキュリティとバックアップ以外のところを見ていきます。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07537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ハンズオンの題材</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403715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チャットサービス</a:t>
            </a:r>
            <a:r>
              <a:rPr kumimoji="1" lang="ja-JP" altLang="en-US" sz="2000">
                <a:latin typeface="Meiryo UI" panose="020B0604030504040204" pitchFamily="50" charset="-128"/>
                <a:ea typeface="Meiryo UI" panose="020B0604030504040204" pitchFamily="50" charset="-128"/>
              </a:rPr>
              <a:t>を提供しているチームです。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チャットサービスは</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構成のアプリケーションです。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 + REST API</a:t>
            </a:r>
            <a:r>
              <a:rPr kumimoji="1" lang="ja-JP" altLang="en-US" sz="2000">
                <a:latin typeface="Meiryo UI" panose="020B0604030504040204" pitchFamily="50" charset="-128"/>
                <a:ea typeface="Meiryo UI" panose="020B0604030504040204" pitchFamily="50" charset="-128"/>
              </a:rPr>
              <a:t>構成のサービス開発リファレンス</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https://fintan.jp/?p=5952</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↑コード例にあるチャットサービスを使っています。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：画面イメージを貼る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8" name="テキスト ボックス 7">
            <a:extLst>
              <a:ext uri="{FF2B5EF4-FFF2-40B4-BE49-F238E27FC236}">
                <a16:creationId xmlns:a16="http://schemas.microsoft.com/office/drawing/2014/main" id="{62066C48-35E7-4294-A523-4F63032D414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pic>
        <p:nvPicPr>
          <p:cNvPr id="9" name="図 8">
            <a:extLst>
              <a:ext uri="{FF2B5EF4-FFF2-40B4-BE49-F238E27FC236}">
                <a16:creationId xmlns:a16="http://schemas.microsoft.com/office/drawing/2014/main" id="{FECDB772-6F54-41A6-A257-0AA6D8C5EBAD}"/>
              </a:ext>
            </a:extLst>
          </p:cNvPr>
          <p:cNvPicPr>
            <a:picLocks noChangeAspect="1"/>
          </p:cNvPicPr>
          <p:nvPr/>
        </p:nvPicPr>
        <p:blipFill rotWithShape="1">
          <a:blip r:embed="rId4"/>
          <a:srcRect t="12501"/>
          <a:stretch/>
        </p:blipFill>
        <p:spPr>
          <a:xfrm>
            <a:off x="7315536" y="2701283"/>
            <a:ext cx="4038264" cy="30314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898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157" idx="1"/>
          </p:cNvCxnSpPr>
          <p:nvPr/>
        </p:nvCxnSpPr>
        <p:spPr>
          <a:xfrm flipV="1">
            <a:off x="1233090" y="2153451"/>
            <a:ext cx="353863" cy="13265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187" idx="1"/>
          </p:cNvCxnSpPr>
          <p:nvPr/>
        </p:nvCxnSpPr>
        <p:spPr>
          <a:xfrm>
            <a:off x="2918782" y="5862408"/>
            <a:ext cx="876280"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188" idx="3"/>
          </p:cNvCxnSpPr>
          <p:nvPr/>
        </p:nvCxnSpPr>
        <p:spPr>
          <a:xfrm flipH="1">
            <a:off x="7651108" y="5862408"/>
            <a:ext cx="827445"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158" idx="3"/>
          </p:cNvCxnSpPr>
          <p:nvPr/>
        </p:nvCxnSpPr>
        <p:spPr>
          <a:xfrm flipH="1">
            <a:off x="7155099" y="2186129"/>
            <a:ext cx="465411" cy="9045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258" name="四角形: 角を丸くする 257">
            <a:extLst>
              <a:ext uri="{FF2B5EF4-FFF2-40B4-BE49-F238E27FC236}">
                <a16:creationId xmlns:a16="http://schemas.microsoft.com/office/drawing/2014/main" id="{2624C273-BA21-4194-975A-56453384FA11}"/>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7644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cxnSp>
        <p:nvCxnSpPr>
          <p:cNvPr id="76" name="直線矢印コネクタ 75">
            <a:extLst>
              <a:ext uri="{FF2B5EF4-FFF2-40B4-BE49-F238E27FC236}">
                <a16:creationId xmlns:a16="http://schemas.microsoft.com/office/drawing/2014/main" id="{7D4AD609-E048-455E-AA31-F4098E5D5FD9}"/>
              </a:ext>
            </a:extLst>
          </p:cNvPr>
          <p:cNvCxnSpPr>
            <a:cxnSpLocks/>
            <a:stCxn id="1026" idx="3"/>
            <a:endCxn id="55" idx="1"/>
          </p:cNvCxnSpPr>
          <p:nvPr/>
        </p:nvCxnSpPr>
        <p:spPr>
          <a:xfrm flipV="1">
            <a:off x="1233090" y="1913826"/>
            <a:ext cx="686276" cy="37227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56" idx="1"/>
          </p:cNvCxnSpPr>
          <p:nvPr/>
        </p:nvCxnSpPr>
        <p:spPr>
          <a:xfrm>
            <a:off x="1233090" y="2286105"/>
            <a:ext cx="686276" cy="18990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62" idx="1"/>
          </p:cNvCxnSpPr>
          <p:nvPr/>
        </p:nvCxnSpPr>
        <p:spPr>
          <a:xfrm>
            <a:off x="2918782" y="5862408"/>
            <a:ext cx="1071211" cy="34386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61" idx="3"/>
          </p:cNvCxnSpPr>
          <p:nvPr/>
        </p:nvCxnSpPr>
        <p:spPr>
          <a:xfrm flipH="1">
            <a:off x="7261556" y="5862408"/>
            <a:ext cx="1216997" cy="35151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9" idx="3"/>
          </p:cNvCxnSpPr>
          <p:nvPr/>
        </p:nvCxnSpPr>
        <p:spPr>
          <a:xfrm flipH="1">
            <a:off x="6866032" y="2186129"/>
            <a:ext cx="754478" cy="18649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66" name="四角形: 角を丸くする 65">
            <a:extLst>
              <a:ext uri="{FF2B5EF4-FFF2-40B4-BE49-F238E27FC236}">
                <a16:creationId xmlns:a16="http://schemas.microsoft.com/office/drawing/2014/main" id="{F96899F0-0239-4669-A406-B7F2A7459969}"/>
              </a:ext>
            </a:extLst>
          </p:cNvPr>
          <p:cNvSpPr/>
          <p:nvPr/>
        </p:nvSpPr>
        <p:spPr>
          <a:xfrm>
            <a:off x="3711311" y="1190289"/>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チーム開発</a:t>
            </a:r>
          </a:p>
        </p:txBody>
      </p:sp>
      <p:sp>
        <p:nvSpPr>
          <p:cNvPr id="71" name="四角形: 角を丸くする 70">
            <a:extLst>
              <a:ext uri="{FF2B5EF4-FFF2-40B4-BE49-F238E27FC236}">
                <a16:creationId xmlns:a16="http://schemas.microsoft.com/office/drawing/2014/main" id="{2BA91D8B-5033-4C1D-834C-B63323BA330F}"/>
              </a:ext>
            </a:extLst>
          </p:cNvPr>
          <p:cNvSpPr/>
          <p:nvPr/>
        </p:nvSpPr>
        <p:spPr>
          <a:xfrm>
            <a:off x="3969965" y="3328503"/>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CI</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2" name="四角形: 角を丸くする 71">
            <a:extLst>
              <a:ext uri="{FF2B5EF4-FFF2-40B4-BE49-F238E27FC236}">
                <a16:creationId xmlns:a16="http://schemas.microsoft.com/office/drawing/2014/main" id="{64E92405-02A2-4FB9-93F0-86C7D316C962}"/>
              </a:ext>
            </a:extLst>
          </p:cNvPr>
          <p:cNvSpPr/>
          <p:nvPr/>
        </p:nvSpPr>
        <p:spPr>
          <a:xfrm>
            <a:off x="9847795" y="3316632"/>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CD</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3" name="四角形: 角を丸くする 72">
            <a:extLst>
              <a:ext uri="{FF2B5EF4-FFF2-40B4-BE49-F238E27FC236}">
                <a16:creationId xmlns:a16="http://schemas.microsoft.com/office/drawing/2014/main" id="{B73FA29A-1028-457A-BE30-D3897E5845FB}"/>
              </a:ext>
            </a:extLst>
          </p:cNvPr>
          <p:cNvSpPr/>
          <p:nvPr/>
        </p:nvSpPr>
        <p:spPr>
          <a:xfrm>
            <a:off x="3173297" y="6471652"/>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インシデント管理</a:t>
            </a:r>
          </a:p>
        </p:txBody>
      </p:sp>
      <p:sp>
        <p:nvSpPr>
          <p:cNvPr id="74" name="四角形: 角を丸くする 73">
            <a:extLst>
              <a:ext uri="{FF2B5EF4-FFF2-40B4-BE49-F238E27FC236}">
                <a16:creationId xmlns:a16="http://schemas.microsoft.com/office/drawing/2014/main" id="{F724A003-3911-4FD2-A0DC-5534E396C317}"/>
              </a:ext>
            </a:extLst>
          </p:cNvPr>
          <p:cNvSpPr/>
          <p:nvPr/>
        </p:nvSpPr>
        <p:spPr>
          <a:xfrm>
            <a:off x="7123423" y="6473829"/>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モニタリング</a:t>
            </a:r>
          </a:p>
        </p:txBody>
      </p:sp>
      <p:sp>
        <p:nvSpPr>
          <p:cNvPr id="75" name="四角形: 角を丸くする 74">
            <a:extLst>
              <a:ext uri="{FF2B5EF4-FFF2-40B4-BE49-F238E27FC236}">
                <a16:creationId xmlns:a16="http://schemas.microsoft.com/office/drawing/2014/main" id="{3ABF0134-6C61-4055-801F-76FBDB5195A9}"/>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9700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チーム開発</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4151671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開発を加速するためには</a:t>
            </a:r>
            <a:r>
              <a:rPr kumimoji="1" lang="ja-JP" altLang="en-US" sz="2000">
                <a:highlight>
                  <a:srgbClr val="FFFF00"/>
                </a:highlight>
                <a:latin typeface="Meiryo UI" panose="020B0604030504040204" pitchFamily="50" charset="-128"/>
                <a:ea typeface="Meiryo UI" panose="020B0604030504040204" pitchFamily="50" charset="-128"/>
              </a:rPr>
              <a:t>作業の可視化</a:t>
            </a:r>
            <a:r>
              <a:rPr kumimoji="1" lang="ja-JP" altLang="en-US" sz="2000">
                <a:latin typeface="Meiryo UI" panose="020B0604030504040204" pitchFamily="50" charset="-128"/>
                <a:ea typeface="Meiryo UI" panose="020B0604030504040204" pitchFamily="50" charset="-128"/>
              </a:rPr>
              <a:t>が大切です。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作業の可視化によく使われるのが作業を</a:t>
            </a:r>
            <a:r>
              <a:rPr kumimoji="1" lang="ja-JP" altLang="en-US" sz="2000">
                <a:highlight>
                  <a:srgbClr val="FFFF00"/>
                </a:highlight>
                <a:latin typeface="Meiryo UI" panose="020B0604030504040204" pitchFamily="50" charset="-128"/>
                <a:ea typeface="Meiryo UI" panose="020B0604030504040204" pitchFamily="50" charset="-128"/>
              </a:rPr>
              <a:t>チケット</a:t>
            </a:r>
            <a:r>
              <a:rPr kumimoji="1" lang="ja-JP" altLang="en-US" sz="2000">
                <a:latin typeface="Meiryo UI" panose="020B0604030504040204" pitchFamily="50" charset="-128"/>
                <a:ea typeface="Meiryo UI" panose="020B0604030504040204" pitchFamily="50" charset="-128"/>
              </a:rPr>
              <a:t>として管理する方法です。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日々の作業をチーム全体で可視化し共有する方法として、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アジャイル開発では</a:t>
            </a:r>
            <a:r>
              <a:rPr kumimoji="1" lang="ja-JP" altLang="en-US" sz="2000">
                <a:highlight>
                  <a:srgbClr val="FFFF00"/>
                </a:highlight>
                <a:latin typeface="Meiryo UI" panose="020B0604030504040204" pitchFamily="50" charset="-128"/>
                <a:ea typeface="Meiryo UI" panose="020B0604030504040204" pitchFamily="50" charset="-128"/>
              </a:rPr>
              <a:t>「かんばん」</a:t>
            </a:r>
            <a:r>
              <a:rPr kumimoji="1" lang="ja-JP" altLang="en-US" sz="2000">
                <a:latin typeface="Meiryo UI" panose="020B0604030504040204" pitchFamily="50" charset="-128"/>
                <a:ea typeface="Meiryo UI" panose="020B0604030504040204" pitchFamily="50" charset="-128"/>
              </a:rPr>
              <a:t>を用いることが多いです。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またアジャイルなプロジェクト運営の方法として</a:t>
            </a:r>
            <a:r>
              <a:rPr kumimoji="1" lang="ja-JP" altLang="en-US" sz="2000">
                <a:highlight>
                  <a:srgbClr val="FFFF00"/>
                </a:highlight>
                <a:latin typeface="Meiryo UI" panose="020B0604030504040204" pitchFamily="50" charset="-128"/>
                <a:ea typeface="Meiryo UI" panose="020B0604030504040204" pitchFamily="50" charset="-128"/>
              </a:rPr>
              <a:t>「スクラム」</a:t>
            </a:r>
            <a:r>
              <a:rPr kumimoji="1" lang="ja-JP" altLang="en-US" sz="2000">
                <a:latin typeface="Meiryo UI" panose="020B0604030504040204" pitchFamily="50" charset="-128"/>
                <a:ea typeface="Meiryo UI" panose="020B0604030504040204" pitchFamily="50" charset="-128"/>
              </a:rPr>
              <a:t>が有名です。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GitLab</a:t>
            </a:r>
            <a:r>
              <a:rPr kumimoji="1" lang="ja-JP" altLang="en-US" sz="2000">
                <a:latin typeface="Meiryo UI" panose="020B0604030504040204" pitchFamily="50" charset="-128"/>
                <a:ea typeface="Meiryo UI" panose="020B0604030504040204" pitchFamily="50" charset="-128"/>
              </a:rPr>
              <a:t>を使って「スクラム」を実践する方法を見ていきます。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9" name="図 8">
            <a:extLst>
              <a:ext uri="{FF2B5EF4-FFF2-40B4-BE49-F238E27FC236}">
                <a16:creationId xmlns:a16="http://schemas.microsoft.com/office/drawing/2014/main" id="{9C35B4D5-AD0D-4624-BA37-79974D2CA9D1}"/>
              </a:ext>
            </a:extLst>
          </p:cNvPr>
          <p:cNvPicPr>
            <a:picLocks noChangeAspect="1"/>
          </p:cNvPicPr>
          <p:nvPr/>
        </p:nvPicPr>
        <p:blipFill>
          <a:blip r:embed="rId3"/>
          <a:stretch>
            <a:fillRect/>
          </a:stretch>
        </p:blipFill>
        <p:spPr>
          <a:xfrm>
            <a:off x="7220807" y="3852031"/>
            <a:ext cx="4255377" cy="1816765"/>
          </a:xfrm>
          <a:prstGeom prst="rect">
            <a:avLst/>
          </a:prstGeom>
        </p:spPr>
      </p:pic>
    </p:spTree>
    <p:extLst>
      <p:ext uri="{BB962C8B-B14F-4D97-AF65-F5344CB8AC3E}">
        <p14:creationId xmlns:p14="http://schemas.microsoft.com/office/powerpoint/2010/main" val="3454469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「複雑で変化の激しい問題に対応するための</a:t>
            </a:r>
            <a:r>
              <a:rPr kumimoji="1" lang="ja-JP" altLang="en-US" sz="2000">
                <a:highlight>
                  <a:srgbClr val="FFFF00"/>
                </a:highlight>
                <a:latin typeface="Meiryo UI" panose="020B0604030504040204" pitchFamily="50" charset="-128"/>
                <a:ea typeface="Meiryo UI" panose="020B0604030504040204" pitchFamily="50" charset="-128"/>
              </a:rPr>
              <a:t>フレームワーク</a:t>
            </a:r>
            <a:r>
              <a:rPr kumimoji="1" lang="ja-JP" altLang="en-US" sz="2000">
                <a:latin typeface="Meiryo UI" panose="020B0604030504040204" pitchFamily="50" charset="-128"/>
                <a:ea typeface="Meiryo UI" panose="020B0604030504040204" pitchFamily="50" charset="-128"/>
              </a:rPr>
              <a:t>であり、</a:t>
            </a:r>
          </a:p>
          <a:p>
            <a:pPr>
              <a:lnSpc>
                <a:spcPts val="3200"/>
              </a:lnSpc>
            </a:pPr>
            <a:r>
              <a:rPr kumimoji="1" lang="ja-JP" altLang="en-US" sz="2000">
                <a:latin typeface="Meiryo UI" panose="020B0604030504040204" pitchFamily="50" charset="-128"/>
                <a:ea typeface="Meiryo UI" panose="020B0604030504040204" pitchFamily="50" charset="-128"/>
              </a:rPr>
              <a:t> 可能な限り</a:t>
            </a:r>
            <a:r>
              <a:rPr kumimoji="1" lang="ja-JP" altLang="en-US" sz="2000">
                <a:highlight>
                  <a:srgbClr val="FFFF00"/>
                </a:highlight>
                <a:latin typeface="Meiryo UI" panose="020B0604030504040204" pitchFamily="50" charset="-128"/>
                <a:ea typeface="Meiryo UI" panose="020B0604030504040204" pitchFamily="50" charset="-128"/>
              </a:rPr>
              <a:t>価値の高いプロダクト</a:t>
            </a:r>
            <a:r>
              <a:rPr kumimoji="1" lang="ja-JP" altLang="en-US" sz="2000">
                <a:latin typeface="Meiryo UI" panose="020B0604030504040204" pitchFamily="50" charset="-128"/>
                <a:ea typeface="Meiryo UI" panose="020B0604030504040204" pitchFamily="50" charset="-128"/>
              </a:rPr>
              <a:t>を生産的かつ創造的に届けるためのものである。」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4" name="図 3">
            <a:extLst>
              <a:ext uri="{FF2B5EF4-FFF2-40B4-BE49-F238E27FC236}">
                <a16:creationId xmlns:a16="http://schemas.microsoft.com/office/drawing/2014/main" id="{D05360DC-AFE0-4CC2-9B6F-F15F08E44812}"/>
              </a:ext>
            </a:extLst>
          </p:cNvPr>
          <p:cNvPicPr>
            <a:picLocks noChangeAspect="1"/>
          </p:cNvPicPr>
          <p:nvPr/>
        </p:nvPicPr>
        <p:blipFill>
          <a:blip r:embed="rId3"/>
          <a:stretch>
            <a:fillRect/>
          </a:stretch>
        </p:blipFill>
        <p:spPr>
          <a:xfrm>
            <a:off x="6367692" y="2700390"/>
            <a:ext cx="4566340" cy="3009383"/>
          </a:xfrm>
          <a:prstGeom prst="rect">
            <a:avLst/>
          </a:prstGeom>
        </p:spPr>
      </p:pic>
      <p:pic>
        <p:nvPicPr>
          <p:cNvPr id="8" name="図 7">
            <a:extLst>
              <a:ext uri="{FF2B5EF4-FFF2-40B4-BE49-F238E27FC236}">
                <a16:creationId xmlns:a16="http://schemas.microsoft.com/office/drawing/2014/main" id="{CB0696E6-3F3D-4FCB-9433-69362907672B}"/>
              </a:ext>
            </a:extLst>
          </p:cNvPr>
          <p:cNvPicPr>
            <a:picLocks noChangeAspect="1"/>
          </p:cNvPicPr>
          <p:nvPr/>
        </p:nvPicPr>
        <p:blipFill>
          <a:blip r:embed="rId4"/>
          <a:stretch>
            <a:fillRect/>
          </a:stretch>
        </p:blipFill>
        <p:spPr>
          <a:xfrm>
            <a:off x="715815" y="2856101"/>
            <a:ext cx="5108495" cy="2693355"/>
          </a:xfrm>
          <a:prstGeom prst="rect">
            <a:avLst/>
          </a:prstGeom>
        </p:spPr>
      </p:pic>
    </p:spTree>
    <p:extLst>
      <p:ext uri="{BB962C8B-B14F-4D97-AF65-F5344CB8AC3E}">
        <p14:creationId xmlns:p14="http://schemas.microsoft.com/office/powerpoint/2010/main" val="1127106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スプリント全体計画</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ストーリを洗い出し、プロダクトバックログを作ります。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マイルストーン</a:t>
            </a:r>
            <a:r>
              <a:rPr kumimoji="1" lang="ja-JP" altLang="en-US" sz="2000">
                <a:latin typeface="Meiryo UI" panose="020B0604030504040204" pitchFamily="50" charset="-128"/>
                <a:ea typeface="Meiryo UI" panose="020B0604030504040204" pitchFamily="50" charset="-128"/>
              </a:rPr>
              <a:t>を決めてスプリントにストーリーを割り当て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おおよその全体計画を立てます。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5" name="図 4">
            <a:extLst>
              <a:ext uri="{FF2B5EF4-FFF2-40B4-BE49-F238E27FC236}">
                <a16:creationId xmlns:a16="http://schemas.microsoft.com/office/drawing/2014/main" id="{0C063E3E-6FCC-473B-9382-35C70E4F5B53}"/>
              </a:ext>
            </a:extLst>
          </p:cNvPr>
          <p:cNvPicPr>
            <a:picLocks noChangeAspect="1"/>
          </p:cNvPicPr>
          <p:nvPr/>
        </p:nvPicPr>
        <p:blipFill>
          <a:blip r:embed="rId3"/>
          <a:stretch>
            <a:fillRect/>
          </a:stretch>
        </p:blipFill>
        <p:spPr>
          <a:xfrm>
            <a:off x="8072923" y="334107"/>
            <a:ext cx="3530942" cy="2327018"/>
          </a:xfrm>
          <a:prstGeom prst="rect">
            <a:avLst/>
          </a:prstGeom>
        </p:spPr>
      </p:pic>
      <p:pic>
        <p:nvPicPr>
          <p:cNvPr id="4" name="図 3">
            <a:extLst>
              <a:ext uri="{FF2B5EF4-FFF2-40B4-BE49-F238E27FC236}">
                <a16:creationId xmlns:a16="http://schemas.microsoft.com/office/drawing/2014/main" id="{6399F102-63CA-435B-9A2C-5FA2549D3FC7}"/>
              </a:ext>
            </a:extLst>
          </p:cNvPr>
          <p:cNvPicPr>
            <a:picLocks noChangeAspect="1"/>
          </p:cNvPicPr>
          <p:nvPr/>
        </p:nvPicPr>
        <p:blipFill>
          <a:blip r:embed="rId4"/>
          <a:stretch>
            <a:fillRect/>
          </a:stretch>
        </p:blipFill>
        <p:spPr>
          <a:xfrm>
            <a:off x="966231" y="3314129"/>
            <a:ext cx="7973538" cy="2476846"/>
          </a:xfrm>
          <a:prstGeom prst="rect">
            <a:avLst/>
          </a:prstGeom>
        </p:spPr>
      </p:pic>
    </p:spTree>
    <p:extLst>
      <p:ext uri="{BB962C8B-B14F-4D97-AF65-F5344CB8AC3E}">
        <p14:creationId xmlns:p14="http://schemas.microsoft.com/office/powerpoint/2010/main" val="202571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9</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462716" y="375973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スプリントプランニング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プロダクトバックログから</a:t>
            </a:r>
            <a:r>
              <a:rPr kumimoji="1" lang="ja-JP" altLang="en-US" sz="2000">
                <a:highlight>
                  <a:srgbClr val="FFFF00"/>
                </a:highlight>
                <a:latin typeface="Meiryo UI" panose="020B0604030504040204" pitchFamily="50" charset="-128"/>
                <a:ea typeface="Meiryo UI" panose="020B0604030504040204" pitchFamily="50" charset="-128"/>
              </a:rPr>
              <a:t>スプリントで実施するストーリー</a:t>
            </a:r>
            <a:r>
              <a:rPr kumimoji="1" lang="ja-JP" altLang="en-US" sz="2000">
                <a:latin typeface="Meiryo UI" panose="020B0604030504040204" pitchFamily="50" charset="-128"/>
                <a:ea typeface="Meiryo UI" panose="020B0604030504040204" pitchFamily="50" charset="-128"/>
              </a:rPr>
              <a:t>を決定します。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各ストーリーのタスクばらしを行い、</a:t>
            </a:r>
            <a:r>
              <a:rPr kumimoji="1" lang="ja-JP" altLang="en-US" sz="2000">
                <a:highlight>
                  <a:srgbClr val="FFFF00"/>
                </a:highlight>
                <a:latin typeface="Meiryo UI" panose="020B0604030504040204" pitchFamily="50" charset="-128"/>
                <a:ea typeface="Meiryo UI" panose="020B0604030504040204" pitchFamily="50" charset="-128"/>
              </a:rPr>
              <a:t>タスク</a:t>
            </a:r>
            <a:r>
              <a:rPr kumimoji="1" lang="ja-JP" altLang="en-US" sz="2000">
                <a:latin typeface="Meiryo UI" panose="020B0604030504040204" pitchFamily="50" charset="-128"/>
                <a:ea typeface="Meiryo UI" panose="020B0604030504040204" pitchFamily="50" charset="-128"/>
              </a:rPr>
              <a:t>を決定します。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5" name="図 4">
            <a:extLst>
              <a:ext uri="{FF2B5EF4-FFF2-40B4-BE49-F238E27FC236}">
                <a16:creationId xmlns:a16="http://schemas.microsoft.com/office/drawing/2014/main" id="{0C063E3E-6FCC-473B-9382-35C70E4F5B53}"/>
              </a:ext>
            </a:extLst>
          </p:cNvPr>
          <p:cNvPicPr>
            <a:picLocks noChangeAspect="1"/>
          </p:cNvPicPr>
          <p:nvPr/>
        </p:nvPicPr>
        <p:blipFill>
          <a:blip r:embed="rId3"/>
          <a:stretch>
            <a:fillRect/>
          </a:stretch>
        </p:blipFill>
        <p:spPr>
          <a:xfrm>
            <a:off x="8468323" y="207460"/>
            <a:ext cx="3530942" cy="2327018"/>
          </a:xfrm>
          <a:prstGeom prst="rect">
            <a:avLst/>
          </a:prstGeom>
        </p:spPr>
      </p:pic>
      <p:pic>
        <p:nvPicPr>
          <p:cNvPr id="4" name="図 3">
            <a:extLst>
              <a:ext uri="{FF2B5EF4-FFF2-40B4-BE49-F238E27FC236}">
                <a16:creationId xmlns:a16="http://schemas.microsoft.com/office/drawing/2014/main" id="{212668C9-D3DF-4250-8DA3-52B61E404695}"/>
              </a:ext>
            </a:extLst>
          </p:cNvPr>
          <p:cNvPicPr>
            <a:picLocks noChangeAspect="1"/>
          </p:cNvPicPr>
          <p:nvPr/>
        </p:nvPicPr>
        <p:blipFill>
          <a:blip r:embed="rId4"/>
          <a:stretch>
            <a:fillRect/>
          </a:stretch>
        </p:blipFill>
        <p:spPr>
          <a:xfrm>
            <a:off x="1759425" y="2352298"/>
            <a:ext cx="5954895" cy="1864319"/>
          </a:xfrm>
          <a:prstGeom prst="rect">
            <a:avLst/>
          </a:prstGeom>
        </p:spPr>
      </p:pic>
      <p:pic>
        <p:nvPicPr>
          <p:cNvPr id="9" name="図 8">
            <a:extLst>
              <a:ext uri="{FF2B5EF4-FFF2-40B4-BE49-F238E27FC236}">
                <a16:creationId xmlns:a16="http://schemas.microsoft.com/office/drawing/2014/main" id="{FE2A5421-8500-400A-8848-5A7A94390C8F}"/>
              </a:ext>
            </a:extLst>
          </p:cNvPr>
          <p:cNvPicPr>
            <a:picLocks noChangeAspect="1"/>
          </p:cNvPicPr>
          <p:nvPr/>
        </p:nvPicPr>
        <p:blipFill>
          <a:blip r:embed="rId5"/>
          <a:stretch>
            <a:fillRect/>
          </a:stretch>
        </p:blipFill>
        <p:spPr>
          <a:xfrm>
            <a:off x="1759425" y="4398982"/>
            <a:ext cx="6139323" cy="1850877"/>
          </a:xfrm>
          <a:prstGeom prst="rect">
            <a:avLst/>
          </a:prstGeom>
        </p:spPr>
      </p:pic>
    </p:spTree>
    <p:extLst>
      <p:ext uri="{BB962C8B-B14F-4D97-AF65-F5344CB8AC3E}">
        <p14:creationId xmlns:p14="http://schemas.microsoft.com/office/powerpoint/2010/main" val="4111689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日々の作業</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デイリースクラムを開催し、スプリントのゴールを達成するために調整します。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4" name="図 3">
            <a:extLst>
              <a:ext uri="{FF2B5EF4-FFF2-40B4-BE49-F238E27FC236}">
                <a16:creationId xmlns:a16="http://schemas.microsoft.com/office/drawing/2014/main" id="{10F52DEC-8CBE-43E0-A06F-DB7F62C6C4F5}"/>
              </a:ext>
            </a:extLst>
          </p:cNvPr>
          <p:cNvPicPr>
            <a:picLocks noChangeAspect="1"/>
          </p:cNvPicPr>
          <p:nvPr/>
        </p:nvPicPr>
        <p:blipFill>
          <a:blip r:embed="rId3"/>
          <a:stretch>
            <a:fillRect/>
          </a:stretch>
        </p:blipFill>
        <p:spPr>
          <a:xfrm>
            <a:off x="3173698" y="2224355"/>
            <a:ext cx="5108911" cy="3667203"/>
          </a:xfrm>
          <a:prstGeom prst="rect">
            <a:avLst/>
          </a:prstGeom>
        </p:spPr>
      </p:pic>
    </p:spTree>
    <p:extLst>
      <p:ext uri="{BB962C8B-B14F-4D97-AF65-F5344CB8AC3E}">
        <p14:creationId xmlns:p14="http://schemas.microsoft.com/office/powerpoint/2010/main" val="969983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ITS/BTS</a:t>
            </a:r>
            <a:r>
              <a:rPr kumimoji="1" lang="ja-JP" altLang="en-US" sz="2800" b="1">
                <a:latin typeface="Meiryo UI" panose="020B0604030504040204" pitchFamily="50" charset="-128"/>
                <a:ea typeface="Meiryo UI" panose="020B0604030504040204" pitchFamily="50" charset="-128"/>
              </a:rPr>
              <a:t>と</a:t>
            </a:r>
            <a:r>
              <a:rPr kumimoji="1" lang="en-US" altLang="ja-JP" sz="2800" b="1">
                <a:latin typeface="Meiryo UI" panose="020B0604030504040204" pitchFamily="50" charset="-128"/>
                <a:ea typeface="Meiryo UI" panose="020B0604030504040204" pitchFamily="50" charset="-128"/>
              </a:rPr>
              <a:t>MR</a:t>
            </a:r>
            <a:r>
              <a:rPr kumimoji="1" lang="ja-JP" altLang="en-US" sz="2800" b="1">
                <a:latin typeface="Meiryo UI" panose="020B0604030504040204" pitchFamily="50" charset="-128"/>
                <a:ea typeface="Meiryo UI" panose="020B0604030504040204" pitchFamily="50" charset="-128"/>
              </a:rPr>
              <a:t>の使い分け</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GitLab</a:t>
            </a:r>
            <a:r>
              <a:rPr kumimoji="1" lang="ja-JP" altLang="en-US" sz="2000">
                <a:latin typeface="Meiryo UI" panose="020B0604030504040204" pitchFamily="50" charset="-128"/>
                <a:ea typeface="Meiryo UI" panose="020B0604030504040204" pitchFamily="50" charset="-128"/>
              </a:rPr>
              <a:t>だとストーリーを</a:t>
            </a: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で表します。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レビューには</a:t>
            </a:r>
            <a:r>
              <a:rPr kumimoji="1" lang="en-US" altLang="ja-JP" sz="2000">
                <a:latin typeface="Meiryo UI" panose="020B0604030504040204" pitchFamily="50" charset="-128"/>
                <a:ea typeface="Meiryo UI" panose="020B0604030504040204" pitchFamily="50" charset="-128"/>
              </a:rPr>
              <a:t>MergeRequest</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ストーリー（</a:t>
            </a: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）には仕様や課題、不具合事象について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なぜ？何を？を記録します。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レビュー（</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）には実現方法やテスト方法について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どのように作られたのか？対応したのか？を記録します。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と</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をリンクできるので、どちらからでも後から経緯を確認できます。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
        <p:nvSpPr>
          <p:cNvPr id="8" name="四角形: 角を丸くする 7">
            <a:extLst>
              <a:ext uri="{FF2B5EF4-FFF2-40B4-BE49-F238E27FC236}">
                <a16:creationId xmlns:a16="http://schemas.microsoft.com/office/drawing/2014/main" id="{669F3319-22A9-4FA7-9549-717CF45F44C5}"/>
              </a:ext>
            </a:extLst>
          </p:cNvPr>
          <p:cNvSpPr/>
          <p:nvPr/>
        </p:nvSpPr>
        <p:spPr>
          <a:xfrm>
            <a:off x="7966800" y="2920383"/>
            <a:ext cx="2863233" cy="1146661"/>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88A0086C-B86F-4013-AF9C-7F958D44AE74}"/>
              </a:ext>
            </a:extLst>
          </p:cNvPr>
          <p:cNvSpPr/>
          <p:nvPr/>
        </p:nvSpPr>
        <p:spPr>
          <a:xfrm>
            <a:off x="8299213" y="333136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Issue</a:t>
            </a:r>
            <a:endParaRPr kumimoji="1" lang="ja-JP" altLang="en-US" sz="100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F1506B27-0F77-4879-BD34-DD5EE483912E}"/>
              </a:ext>
            </a:extLst>
          </p:cNvPr>
          <p:cNvSpPr/>
          <p:nvPr/>
        </p:nvSpPr>
        <p:spPr>
          <a:xfrm>
            <a:off x="9640358" y="332861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
        <p:nvSpPr>
          <p:cNvPr id="2" name="吹き出し: 角を丸めた四角形 1">
            <a:extLst>
              <a:ext uri="{FF2B5EF4-FFF2-40B4-BE49-F238E27FC236}">
                <a16:creationId xmlns:a16="http://schemas.microsoft.com/office/drawing/2014/main" id="{E6E448D3-1131-4201-BE94-27571DB11D9D}"/>
              </a:ext>
            </a:extLst>
          </p:cNvPr>
          <p:cNvSpPr/>
          <p:nvPr/>
        </p:nvSpPr>
        <p:spPr>
          <a:xfrm>
            <a:off x="7310806" y="2072632"/>
            <a:ext cx="1779105" cy="573330"/>
          </a:xfrm>
          <a:prstGeom prst="wedgeRoundRectCallout">
            <a:avLst>
              <a:gd name="adj1" fmla="val 29568"/>
              <a:gd name="adj2" fmla="val 156395"/>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Why/What</a:t>
            </a:r>
            <a:endParaRPr kumimoji="1" lang="ja-JP" altLang="en-US">
              <a:latin typeface="Meiryo UI" panose="020B0604030504040204" pitchFamily="50" charset="-128"/>
              <a:ea typeface="Meiryo UI" panose="020B0604030504040204" pitchFamily="50" charset="-128"/>
            </a:endParaRPr>
          </a:p>
        </p:txBody>
      </p:sp>
      <p:sp>
        <p:nvSpPr>
          <p:cNvPr id="11" name="吹き出し: 角を丸めた四角形 10">
            <a:extLst>
              <a:ext uri="{FF2B5EF4-FFF2-40B4-BE49-F238E27FC236}">
                <a16:creationId xmlns:a16="http://schemas.microsoft.com/office/drawing/2014/main" id="{4929ABD0-98C9-4999-B778-4639D48BD783}"/>
              </a:ext>
            </a:extLst>
          </p:cNvPr>
          <p:cNvSpPr/>
          <p:nvPr/>
        </p:nvSpPr>
        <p:spPr>
          <a:xfrm>
            <a:off x="9940480" y="4266236"/>
            <a:ext cx="1779105" cy="573330"/>
          </a:xfrm>
          <a:prstGeom prst="wedgeRoundRectCallout">
            <a:avLst>
              <a:gd name="adj1" fmla="val -40597"/>
              <a:gd name="adj2" fmla="val -137165"/>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How</a:t>
            </a:r>
            <a:endParaRPr kumimoji="1" lang="ja-JP" altLang="en-US">
              <a:latin typeface="Meiryo UI" panose="020B0604030504040204" pitchFamily="50" charset="-128"/>
              <a:ea typeface="Meiryo UI" panose="020B0604030504040204" pitchFamily="50" charset="-128"/>
            </a:endParaRPr>
          </a:p>
        </p:txBody>
      </p:sp>
      <p:cxnSp>
        <p:nvCxnSpPr>
          <p:cNvPr id="12" name="直線矢印コネクタ 11">
            <a:extLst>
              <a:ext uri="{FF2B5EF4-FFF2-40B4-BE49-F238E27FC236}">
                <a16:creationId xmlns:a16="http://schemas.microsoft.com/office/drawing/2014/main" id="{33E856A3-B321-4749-B124-72CA6AEE93B3}"/>
              </a:ext>
            </a:extLst>
          </p:cNvPr>
          <p:cNvCxnSpPr>
            <a:cxnSpLocks/>
            <a:stCxn id="10" idx="1"/>
            <a:endCxn id="9" idx="3"/>
          </p:cNvCxnSpPr>
          <p:nvPr/>
        </p:nvCxnSpPr>
        <p:spPr>
          <a:xfrm flipH="1">
            <a:off x="9206303" y="3528034"/>
            <a:ext cx="434055" cy="2749"/>
          </a:xfrm>
          <a:prstGeom prst="straightConnector1">
            <a:avLst/>
          </a:prstGeom>
          <a:ln w="381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599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スプリントレビュー</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スプリントレビューを開催し成果物を確認、マイルストーンに向けた計画を調整します。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pic>
        <p:nvPicPr>
          <p:cNvPr id="4" name="図 3">
            <a:extLst>
              <a:ext uri="{FF2B5EF4-FFF2-40B4-BE49-F238E27FC236}">
                <a16:creationId xmlns:a16="http://schemas.microsoft.com/office/drawing/2014/main" id="{37FECC3C-938B-499F-AD14-74D7F984A064}"/>
              </a:ext>
            </a:extLst>
          </p:cNvPr>
          <p:cNvPicPr>
            <a:picLocks noChangeAspect="1"/>
          </p:cNvPicPr>
          <p:nvPr/>
        </p:nvPicPr>
        <p:blipFill>
          <a:blip r:embed="rId3"/>
          <a:stretch>
            <a:fillRect/>
          </a:stretch>
        </p:blipFill>
        <p:spPr>
          <a:xfrm>
            <a:off x="2855973" y="2169933"/>
            <a:ext cx="6607733" cy="4573459"/>
          </a:xfrm>
          <a:prstGeom prst="rect">
            <a:avLst/>
          </a:prstGeom>
        </p:spPr>
      </p:pic>
    </p:spTree>
    <p:extLst>
      <p:ext uri="{BB962C8B-B14F-4D97-AF65-F5344CB8AC3E}">
        <p14:creationId xmlns:p14="http://schemas.microsoft.com/office/powerpoint/2010/main" val="3972549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振り返り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に通じる改善活動の原動力となるイベントです。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何を改善していくかチームで認識合わせを行い、改善する内容を決めてストーリーとして登録します。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KPT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YWT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FDL</a:t>
            </a:r>
            <a:r>
              <a:rPr kumimoji="1" lang="ja-JP" altLang="en-US" sz="2000">
                <a:latin typeface="Meiryo UI" panose="020B0604030504040204" pitchFamily="50" charset="-128"/>
                <a:ea typeface="Meiryo UI" panose="020B0604030504040204" pitchFamily="50" charset="-128"/>
              </a:rPr>
              <a:t>など色々なやり方があるのでチームに合うものを探して実践します。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YWT</a:t>
            </a:r>
            <a:r>
              <a:rPr kumimoji="1" lang="ja-JP" altLang="en-US" sz="2000">
                <a:latin typeface="Meiryo UI" panose="020B0604030504040204" pitchFamily="50" charset="-128"/>
                <a:ea typeface="Meiryo UI" panose="020B0604030504040204" pitchFamily="50" charset="-128"/>
              </a:rPr>
              <a:t>という振り返り手法について</a:t>
            </a:r>
            <a:r>
              <a:rPr kumimoji="1" lang="en-US" altLang="ja-JP" sz="2000">
                <a:latin typeface="Meiryo UI" panose="020B0604030504040204" pitchFamily="50" charset="-128"/>
                <a:ea typeface="Meiryo UI" panose="020B0604030504040204" pitchFamily="50" charset="-128"/>
              </a:rPr>
              <a:t>:KPT</a:t>
            </a:r>
            <a:r>
              <a:rPr kumimoji="1" lang="ja-JP" altLang="en-US" sz="2000">
                <a:latin typeface="Meiryo UI" panose="020B0604030504040204" pitchFamily="50" charset="-128"/>
                <a:ea typeface="Meiryo UI" panose="020B0604030504040204" pitchFamily="50" charset="-128"/>
              </a:rPr>
              <a:t>とも比較してみた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https://hisa-magazine.net/blog/manabutikara/ywt/</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ファン・ダン・ラーン</a:t>
            </a:r>
            <a:r>
              <a:rPr kumimoji="1" lang="en-US" altLang="ja-JP" sz="2000">
                <a:latin typeface="Meiryo UI" panose="020B0604030504040204" pitchFamily="50" charset="-128"/>
                <a:ea typeface="Meiryo UI" panose="020B0604030504040204" pitchFamily="50" charset="-128"/>
              </a:rPr>
              <a:t>(FDL)</a:t>
            </a:r>
            <a:r>
              <a:rPr kumimoji="1" lang="ja-JP" altLang="en-US" sz="2000">
                <a:latin typeface="Meiryo UI" panose="020B0604030504040204" pitchFamily="50" charset="-128"/>
                <a:ea typeface="Meiryo UI" panose="020B0604030504040204" pitchFamily="50" charset="-128"/>
              </a:rPr>
              <a:t>ふりかえりボード</a:t>
            </a:r>
            <a:r>
              <a:rPr kumimoji="1" lang="en-US" altLang="ja-JP" sz="2000">
                <a:latin typeface="Meiryo UI" panose="020B0604030504040204" pitchFamily="50" charset="-128"/>
                <a:ea typeface="Meiryo UI" panose="020B0604030504040204" pitchFamily="50" charset="-128"/>
                <a:hlinkClick r:id="rId4"/>
              </a:rPr>
              <a:t>https://qiita.com/yattom/items/90ac533d993d3a2d2d0f</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Tree>
    <p:extLst>
      <p:ext uri="{BB962C8B-B14F-4D97-AF65-F5344CB8AC3E}">
        <p14:creationId xmlns:p14="http://schemas.microsoft.com/office/powerpoint/2010/main" val="1297225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pic>
        <p:nvPicPr>
          <p:cNvPr id="5" name="図 4">
            <a:extLst>
              <a:ext uri="{FF2B5EF4-FFF2-40B4-BE49-F238E27FC236}">
                <a16:creationId xmlns:a16="http://schemas.microsoft.com/office/drawing/2014/main" id="{BE0ECC59-97F9-4EF9-8AAD-04011A41255A}"/>
              </a:ext>
            </a:extLst>
          </p:cNvPr>
          <p:cNvPicPr>
            <a:picLocks noChangeAspect="1"/>
          </p:cNvPicPr>
          <p:nvPr/>
        </p:nvPicPr>
        <p:blipFill>
          <a:blip r:embed="rId3"/>
          <a:stretch>
            <a:fillRect/>
          </a:stretch>
        </p:blipFill>
        <p:spPr>
          <a:xfrm>
            <a:off x="3811684" y="2626524"/>
            <a:ext cx="4255377" cy="1816765"/>
          </a:xfrm>
          <a:prstGeom prst="rect">
            <a:avLst/>
          </a:prstGeom>
        </p:spPr>
      </p:pic>
    </p:spTree>
    <p:extLst>
      <p:ext uri="{BB962C8B-B14F-4D97-AF65-F5344CB8AC3E}">
        <p14:creationId xmlns:p14="http://schemas.microsoft.com/office/powerpoint/2010/main" val="4157068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スクラムのコンテンツ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が開発ノウハウを公開しているサイトで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スクラムに関する次のコンテンツを公開していますのでご興味がある方はご覧ください。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4"/>
              </a:rPr>
              <a:t>スクラム概論</a:t>
            </a:r>
            <a:r>
              <a:rPr kumimoji="1" lang="ja-JP" altLang="en-US" sz="2000">
                <a:latin typeface="Meiryo UI" panose="020B0604030504040204" pitchFamily="50" charset="-128"/>
                <a:ea typeface="Meiryo UI" panose="020B0604030504040204" pitchFamily="50" charset="-128"/>
              </a:rPr>
              <a:t>　・・・スクラムを上司などに説明する資料。個人学習やチームメンバへの教育にも使えます。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5"/>
              </a:rPr>
              <a:t>プロダクトオーナーの役割</a:t>
            </a:r>
            <a:r>
              <a:rPr kumimoji="1" lang="ja-JP" altLang="en-US" sz="2000">
                <a:latin typeface="Meiryo UI" panose="020B0604030504040204" pitchFamily="50" charset="-128"/>
                <a:ea typeface="Meiryo UI" panose="020B0604030504040204" pitchFamily="50" charset="-128"/>
              </a:rPr>
              <a:t>　・・・あまり情報がない</a:t>
            </a:r>
            <a:r>
              <a:rPr kumimoji="1" lang="en-US" altLang="ja-JP" sz="2000">
                <a:latin typeface="Meiryo UI" panose="020B0604030504040204" pitchFamily="50" charset="-128"/>
                <a:ea typeface="Meiryo UI" panose="020B0604030504040204" pitchFamily="50" charset="-128"/>
              </a:rPr>
              <a:t>PO</a:t>
            </a:r>
            <a:r>
              <a:rPr kumimoji="1" lang="ja-JP" altLang="en-US" sz="2000">
                <a:latin typeface="Meiryo UI" panose="020B0604030504040204" pitchFamily="50" charset="-128"/>
                <a:ea typeface="Meiryo UI" panose="020B0604030504040204" pitchFamily="50" charset="-128"/>
              </a:rPr>
              <a:t>に関する資料。</a:t>
            </a:r>
            <a:r>
              <a:rPr kumimoji="1" lang="en-US" altLang="ja-JP" sz="2000">
                <a:latin typeface="Meiryo UI" panose="020B0604030504040204" pitchFamily="50" charset="-128"/>
                <a:ea typeface="Meiryo UI" panose="020B0604030504040204" pitchFamily="50" charset="-128"/>
              </a:rPr>
              <a:t>PO</a:t>
            </a:r>
            <a:r>
              <a:rPr kumimoji="1" lang="ja-JP" altLang="en-US" sz="2000">
                <a:latin typeface="Meiryo UI" panose="020B0604030504040204" pitchFamily="50" charset="-128"/>
                <a:ea typeface="Meiryo UI" panose="020B0604030504040204" pitchFamily="50" charset="-128"/>
              </a:rPr>
              <a:t>の教育に適した資料です。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6"/>
              </a:rPr>
              <a:t>スプリント開始条件チェックリスト</a:t>
            </a:r>
            <a:r>
              <a:rPr kumimoji="1" lang="ja-JP" altLang="en-US" sz="2000">
                <a:latin typeface="Meiryo UI" panose="020B0604030504040204" pitchFamily="50" charset="-128"/>
                <a:ea typeface="Meiryo UI" panose="020B0604030504040204" pitchFamily="50" charset="-128"/>
              </a:rPr>
              <a:t>　・・・スクラムの停滞要因を未然に防ぐチェックリスト。始める際は必須です。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7"/>
              </a:rPr>
              <a:t>ワーキングアグリーメント</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　・・・チームメンバで作るルール。自走するチーム作りのプラクティスです。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8"/>
              </a:rPr>
              <a:t>Done</a:t>
            </a:r>
            <a:r>
              <a:rPr kumimoji="1" lang="ja-JP" altLang="en-US" sz="2000">
                <a:latin typeface="Meiryo UI" panose="020B0604030504040204" pitchFamily="50" charset="-128"/>
                <a:ea typeface="Meiryo UI" panose="020B0604030504040204" pitchFamily="50" charset="-128"/>
                <a:hlinkClick r:id="rId8"/>
              </a:rPr>
              <a:t>の定義</a:t>
            </a:r>
            <a:r>
              <a:rPr kumimoji="1" lang="ja-JP" altLang="en-US" sz="2000">
                <a:latin typeface="Meiryo UI" panose="020B0604030504040204" pitchFamily="50" charset="-128"/>
                <a:ea typeface="Meiryo UI" panose="020B0604030504040204" pitchFamily="50" charset="-128"/>
              </a:rPr>
              <a:t>　・・・リリース条件の定義。スムーズなリリースに向けたプラクティスです。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Tree>
    <p:extLst>
      <p:ext uri="{BB962C8B-B14F-4D97-AF65-F5344CB8AC3E}">
        <p14:creationId xmlns:p14="http://schemas.microsoft.com/office/powerpoint/2010/main" val="2165929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CI/CD</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Tree>
    <p:extLst>
      <p:ext uri="{BB962C8B-B14F-4D97-AF65-F5344CB8AC3E}">
        <p14:creationId xmlns:p14="http://schemas.microsoft.com/office/powerpoint/2010/main" val="949024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CI/CD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継続的インテグレーション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→できるだけ早くビルド、テストを行い、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早期に問題をフィードバック、対応を行い、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常にテストが通る状態を目指す。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継続的デリバリー</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→できるだけ早くデプロイを行い、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リリースに伴う問題をフィードバック、対応を行い、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常にリリースできる状態を目指す。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どちらも問題が発生したら最優先事項としてすべての作業を止めて対応にあたります。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596152" y="1405117"/>
            <a:ext cx="6325457" cy="2180929"/>
          </a:xfrm>
          <a:prstGeom prst="rect">
            <a:avLst/>
          </a:prstGeom>
        </p:spPr>
      </p:pic>
    </p:spTree>
    <p:extLst>
      <p:ext uri="{BB962C8B-B14F-4D97-AF65-F5344CB8AC3E}">
        <p14:creationId xmlns:p14="http://schemas.microsoft.com/office/powerpoint/2010/main" val="3661204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テスト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テストはアプリが期待通りに動作するか？壊れてないか？を検査します。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次のようなテストをできるだけ自動化して、早期に問題のフィードバックを得て、健康な状態を保ちます。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ユニットテスト　・・・ユニット単位（</a:t>
            </a:r>
            <a:r>
              <a:rPr kumimoji="1" lang="en-US" altLang="ja-JP" sz="2000">
                <a:latin typeface="Meiryo UI" panose="020B0604030504040204" pitchFamily="50" charset="-128"/>
                <a:ea typeface="Meiryo UI" panose="020B0604030504040204" pitchFamily="50" charset="-128"/>
              </a:rPr>
              <a:t>Java</a:t>
            </a:r>
            <a:r>
              <a:rPr kumimoji="1" lang="ja-JP" altLang="en-US" sz="2000">
                <a:latin typeface="Meiryo UI" panose="020B0604030504040204" pitchFamily="50" charset="-128"/>
                <a:ea typeface="Meiryo UI" panose="020B0604030504040204" pitchFamily="50" charset="-128"/>
              </a:rPr>
              <a:t>であればクラス）のロジックをテストします。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E2E</a:t>
            </a:r>
            <a:r>
              <a:rPr kumimoji="1" lang="ja-JP" altLang="en-US" sz="2000">
                <a:latin typeface="Meiryo UI" panose="020B0604030504040204" pitchFamily="50" charset="-128"/>
                <a:ea typeface="Meiryo UI" panose="020B0604030504040204" pitchFamily="50" charset="-128"/>
              </a:rPr>
              <a:t>テスト　・・・アプリを立ち上げ、アプリを利用するようにテストします。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全機能テストするとメンテナンスコストが高くなるのでゴールデンパスのみ実施するなど、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目的を満たす最小限のテストに留めます。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他にも、静的解析、セキュリティテスト、性能負荷テストなど、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非機能観点のテストも自動化する場合があります。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Tree>
    <p:extLst>
      <p:ext uri="{BB962C8B-B14F-4D97-AF65-F5344CB8AC3E}">
        <p14:creationId xmlns:p14="http://schemas.microsoft.com/office/powerpoint/2010/main" val="3620626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藤田 佳樹＠東京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4" name="Picture 8">
            <a:extLst>
              <a:ext uri="{FF2B5EF4-FFF2-40B4-BE49-F238E27FC236}">
                <a16:creationId xmlns:a16="http://schemas.microsoft.com/office/drawing/2014/main" id="{7DA26A38-C937-4601-B540-BA25FEDF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381" y="504832"/>
            <a:ext cx="3079070" cy="2310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4C618-52D9-404C-AE1E-899554FC7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43389">
            <a:off x="6974373" y="1586486"/>
            <a:ext cx="1031102" cy="137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ブランチ</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リリースするにあたってブランチをどう運用するか考える必要があります。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Git-flow</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GitHub-flow GitLab-flow</a:t>
            </a:r>
            <a:r>
              <a:rPr kumimoji="1" lang="ja-JP" altLang="en-US" sz="2000">
                <a:latin typeface="Meiryo UI" panose="020B0604030504040204" pitchFamily="50" charset="-128"/>
                <a:ea typeface="Meiryo UI" panose="020B0604030504040204" pitchFamily="50" charset="-128"/>
              </a:rPr>
              <a:t>という開発フローについてまとめる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https://qiita.com/pandama09396862/items/9f013fa7b60f4d12d1d8</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チャットサービスでは</a:t>
            </a:r>
            <a:r>
              <a:rPr kumimoji="1" lang="en-US" altLang="ja-JP" sz="2000">
                <a:latin typeface="Meiryo UI" panose="020B0604030504040204" pitchFamily="50" charset="-128"/>
                <a:ea typeface="Meiryo UI" panose="020B0604030504040204" pitchFamily="50" charset="-128"/>
              </a:rPr>
              <a:t>GitLab</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Flow</a:t>
            </a:r>
            <a:r>
              <a:rPr kumimoji="1" lang="ja-JP" altLang="en-US" sz="2000">
                <a:latin typeface="Meiryo UI" panose="020B0604030504040204" pitchFamily="50" charset="-128"/>
                <a:ea typeface="Meiryo UI" panose="020B0604030504040204" pitchFamily="50" charset="-128"/>
              </a:rPr>
              <a:t>をベースに次のようにしています。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開発は</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から新たにブランチを作成し、</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に</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リリース時は</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から</a:t>
            </a:r>
            <a:r>
              <a:rPr kumimoji="1" lang="en-US" altLang="ja-JP" sz="2000">
                <a:latin typeface="Meiryo UI" panose="020B0604030504040204" pitchFamily="50" charset="-128"/>
                <a:ea typeface="Meiryo UI" panose="020B0604030504040204" pitchFamily="50" charset="-128"/>
              </a:rPr>
              <a:t>production</a:t>
            </a:r>
            <a:r>
              <a:rPr kumimoji="1" lang="ja-JP" altLang="en-US" sz="2000">
                <a:latin typeface="Meiryo UI" panose="020B0604030504040204" pitchFamily="50" charset="-128"/>
                <a:ea typeface="Meiryo UI" panose="020B0604030504040204" pitchFamily="50" charset="-128"/>
              </a:rPr>
              <a:t>に</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する　→本番環境へデプロイ</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cxnSp>
        <p:nvCxnSpPr>
          <p:cNvPr id="8" name="直線矢印コネクタ 7">
            <a:extLst>
              <a:ext uri="{FF2B5EF4-FFF2-40B4-BE49-F238E27FC236}">
                <a16:creationId xmlns:a16="http://schemas.microsoft.com/office/drawing/2014/main" id="{265BAB37-8140-4F7D-A7EE-75EFC611B7AF}"/>
              </a:ext>
            </a:extLst>
          </p:cNvPr>
          <p:cNvCxnSpPr>
            <a:cxnSpLocks/>
          </p:cNvCxnSpPr>
          <p:nvPr/>
        </p:nvCxnSpPr>
        <p:spPr>
          <a:xfrm>
            <a:off x="3581401" y="5083361"/>
            <a:ext cx="5748463"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0D134365-89FF-4F5B-9414-5C988D084614}"/>
              </a:ext>
            </a:extLst>
          </p:cNvPr>
          <p:cNvSpPr/>
          <p:nvPr/>
        </p:nvSpPr>
        <p:spPr>
          <a:xfrm>
            <a:off x="2781298" y="4990696"/>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master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95D43551-217E-4959-A414-AA70A56B20CD}"/>
              </a:ext>
            </a:extLst>
          </p:cNvPr>
          <p:cNvCxnSpPr>
            <a:cxnSpLocks/>
          </p:cNvCxnSpPr>
          <p:nvPr/>
        </p:nvCxnSpPr>
        <p:spPr>
          <a:xfrm>
            <a:off x="3581401" y="5817521"/>
            <a:ext cx="5748463"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DCABD93E-871B-4DA6-A5A1-6B7D4B083EEC}"/>
              </a:ext>
            </a:extLst>
          </p:cNvPr>
          <p:cNvSpPr/>
          <p:nvPr/>
        </p:nvSpPr>
        <p:spPr>
          <a:xfrm>
            <a:off x="2620146" y="5724856"/>
            <a:ext cx="961256" cy="1853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13" name="直線矢印コネクタ 12">
            <a:extLst>
              <a:ext uri="{FF2B5EF4-FFF2-40B4-BE49-F238E27FC236}">
                <a16:creationId xmlns:a16="http://schemas.microsoft.com/office/drawing/2014/main" id="{6B0E48CB-C09F-48DD-8D50-DDDA9E6A7D2F}"/>
              </a:ext>
            </a:extLst>
          </p:cNvPr>
          <p:cNvCxnSpPr>
            <a:cxnSpLocks/>
          </p:cNvCxnSpPr>
          <p:nvPr/>
        </p:nvCxnSpPr>
        <p:spPr>
          <a:xfrm>
            <a:off x="5128566" y="5083361"/>
            <a:ext cx="709229" cy="7341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1F7063FC-DA9A-4675-AF2D-CE8AFF006BE8}"/>
              </a:ext>
            </a:extLst>
          </p:cNvPr>
          <p:cNvSpPr/>
          <p:nvPr/>
        </p:nvSpPr>
        <p:spPr>
          <a:xfrm>
            <a:off x="5310186" y="531144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3" name="直線矢印コネクタ 32">
            <a:extLst>
              <a:ext uri="{FF2B5EF4-FFF2-40B4-BE49-F238E27FC236}">
                <a16:creationId xmlns:a16="http://schemas.microsoft.com/office/drawing/2014/main" id="{7614FED0-AD2C-4F2B-B86B-8516D129A6B9}"/>
              </a:ext>
            </a:extLst>
          </p:cNvPr>
          <p:cNvCxnSpPr>
            <a:cxnSpLocks/>
          </p:cNvCxnSpPr>
          <p:nvPr/>
        </p:nvCxnSpPr>
        <p:spPr>
          <a:xfrm>
            <a:off x="5830332" y="5856592"/>
            <a:ext cx="0" cy="449215"/>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四角形: 角を丸くする 34">
            <a:extLst>
              <a:ext uri="{FF2B5EF4-FFF2-40B4-BE49-F238E27FC236}">
                <a16:creationId xmlns:a16="http://schemas.microsoft.com/office/drawing/2014/main" id="{264B8EEC-90B0-4AE2-B2C6-F9548D9C4FCD}"/>
              </a:ext>
            </a:extLst>
          </p:cNvPr>
          <p:cNvSpPr/>
          <p:nvPr/>
        </p:nvSpPr>
        <p:spPr>
          <a:xfrm>
            <a:off x="5437743" y="6287822"/>
            <a:ext cx="926496" cy="171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6" name="直線矢印コネクタ 35">
            <a:extLst>
              <a:ext uri="{FF2B5EF4-FFF2-40B4-BE49-F238E27FC236}">
                <a16:creationId xmlns:a16="http://schemas.microsoft.com/office/drawing/2014/main" id="{37372524-2999-4AE4-91B8-F082A8233070}"/>
              </a:ext>
            </a:extLst>
          </p:cNvPr>
          <p:cNvCxnSpPr>
            <a:cxnSpLocks/>
          </p:cNvCxnSpPr>
          <p:nvPr/>
        </p:nvCxnSpPr>
        <p:spPr>
          <a:xfrm>
            <a:off x="6793120" y="5103180"/>
            <a:ext cx="709229" cy="7341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70D8C6DB-7557-4DEB-AB1F-3345E84E350D}"/>
              </a:ext>
            </a:extLst>
          </p:cNvPr>
          <p:cNvSpPr/>
          <p:nvPr/>
        </p:nvSpPr>
        <p:spPr>
          <a:xfrm>
            <a:off x="6974740" y="5331263"/>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B0426146-DFE5-4975-9DD9-0FBFA7F6FE05}"/>
              </a:ext>
            </a:extLst>
          </p:cNvPr>
          <p:cNvCxnSpPr>
            <a:cxnSpLocks/>
          </p:cNvCxnSpPr>
          <p:nvPr/>
        </p:nvCxnSpPr>
        <p:spPr>
          <a:xfrm>
            <a:off x="7494886" y="5876411"/>
            <a:ext cx="0" cy="449215"/>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E0F76352-1737-4942-BA29-8CFBF212E975}"/>
              </a:ext>
            </a:extLst>
          </p:cNvPr>
          <p:cNvSpPr/>
          <p:nvPr/>
        </p:nvSpPr>
        <p:spPr>
          <a:xfrm>
            <a:off x="7102297" y="6307641"/>
            <a:ext cx="926496" cy="171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6743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Docker</a:t>
            </a:r>
            <a:r>
              <a:rPr kumimoji="1" lang="ja-JP" altLang="en-US" sz="2000">
                <a:latin typeface="Meiryo UI" panose="020B0604030504040204" pitchFamily="50" charset="-128"/>
                <a:ea typeface="Meiryo UI" panose="020B0604030504040204" pitchFamily="50" charset="-128"/>
              </a:rPr>
              <a:t>を使うことでアプリケーションのコンテナ化ができます。コンテナ化されたアプリは</a:t>
            </a:r>
            <a:r>
              <a:rPr kumimoji="1" lang="en-US" altLang="ja-JP" sz="2000">
                <a:latin typeface="Meiryo UI" panose="020B0604030504040204" pitchFamily="50" charset="-128"/>
                <a:ea typeface="Meiryo UI" panose="020B0604030504040204" pitchFamily="50" charset="-128"/>
              </a:rPr>
              <a:t>Docker</a:t>
            </a:r>
            <a:r>
              <a:rPr kumimoji="1" lang="ja-JP" altLang="en-US" sz="2000">
                <a:latin typeface="Meiryo UI" panose="020B0604030504040204" pitchFamily="50" charset="-128"/>
                <a:ea typeface="Meiryo UI" panose="020B0604030504040204" pitchFamily="50" charset="-128"/>
              </a:rPr>
              <a:t>がインストール</a:t>
            </a:r>
            <a:r>
              <a:rPr kumimoji="1" lang="en-US" altLang="ja-JP" sz="2000">
                <a:latin typeface="Meiryo UI" panose="020B0604030504040204" pitchFamily="50" charset="-128"/>
                <a:ea typeface="Meiryo UI" panose="020B0604030504040204" pitchFamily="50" charset="-128"/>
              </a:rPr>
              <a:t>or</a:t>
            </a:r>
            <a:r>
              <a:rPr kumimoji="1" lang="ja-JP" altLang="en-US" sz="2000">
                <a:latin typeface="Meiryo UI" panose="020B0604030504040204" pitchFamily="50" charset="-128"/>
                <a:ea typeface="Meiryo UI" panose="020B0604030504040204" pitchFamily="50" charset="-128"/>
              </a:rPr>
              <a:t>サポートされている環境であれば同じように動作します。コンテナ化＝コンテナイメージと呼びレジストリに登録し、いつでも取り出して動かすことができます。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のパイプラインでは、はじめにアプリのコンテナイメージを作り、テストしたイメージを本番環境にデプロイしています。テストと本番環境に同じコンテナイメージを使うので「デプロイしたら動かない」問題が発生しずら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クラウドのコンテナサービスを使用することで、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コンテナ化されたアプリのスケールアウトやリソース割り当てを柔軟に管理できます。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pic>
        <p:nvPicPr>
          <p:cNvPr id="17" name="図 16">
            <a:extLst>
              <a:ext uri="{FF2B5EF4-FFF2-40B4-BE49-F238E27FC236}">
                <a16:creationId xmlns:a16="http://schemas.microsoft.com/office/drawing/2014/main" id="{DF4E4B91-A21C-4F70-8A2E-D3024299A1ED}"/>
              </a:ext>
            </a:extLst>
          </p:cNvPr>
          <p:cNvPicPr>
            <a:picLocks noChangeAspect="1"/>
          </p:cNvPicPr>
          <p:nvPr/>
        </p:nvPicPr>
        <p:blipFill rotWithShape="1">
          <a:blip r:embed="rId3"/>
          <a:srcRect t="39914"/>
          <a:stretch/>
        </p:blipFill>
        <p:spPr>
          <a:xfrm>
            <a:off x="5150727" y="3892379"/>
            <a:ext cx="6325457" cy="1310442"/>
          </a:xfrm>
          <a:prstGeom prst="rect">
            <a:avLst/>
          </a:prstGeom>
        </p:spPr>
      </p:pic>
    </p:spTree>
    <p:extLst>
      <p:ext uri="{BB962C8B-B14F-4D97-AF65-F5344CB8AC3E}">
        <p14:creationId xmlns:p14="http://schemas.microsoft.com/office/powerpoint/2010/main" val="35537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Blue-Green</a:t>
            </a:r>
            <a:r>
              <a:rPr kumimoji="1" lang="ja-JP" altLang="en-US" sz="2800" b="1">
                <a:latin typeface="Meiryo UI" panose="020B0604030504040204" pitchFamily="50" charset="-128"/>
                <a:ea typeface="Meiryo UI" panose="020B0604030504040204" pitchFamily="50" charset="-128"/>
              </a:rPr>
              <a:t>デプロイメント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Blue-Green Deployment</a:t>
            </a:r>
            <a:r>
              <a:rPr kumimoji="1" lang="ja-JP" altLang="en-US" sz="2000">
                <a:latin typeface="Meiryo UI" panose="020B0604030504040204" pitchFamily="50" charset="-128"/>
                <a:ea typeface="Meiryo UI" panose="020B0604030504040204" pitchFamily="50" charset="-128"/>
              </a:rPr>
              <a:t>」とは何か、マーチン・ファウラー氏の解説</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https://www.publickey1.jp/blog/14/blue-green_deployment.html</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8" name="四角形: 角を丸くする 7">
            <a:extLst>
              <a:ext uri="{FF2B5EF4-FFF2-40B4-BE49-F238E27FC236}">
                <a16:creationId xmlns:a16="http://schemas.microsoft.com/office/drawing/2014/main" id="{57D96885-761E-44A5-A8C0-6FD92FD93AAA}"/>
              </a:ext>
            </a:extLst>
          </p:cNvPr>
          <p:cNvSpPr/>
          <p:nvPr/>
        </p:nvSpPr>
        <p:spPr>
          <a:xfrm>
            <a:off x="1602870" y="2621778"/>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10" name="四角形: 角を丸くする 9">
            <a:extLst>
              <a:ext uri="{FF2B5EF4-FFF2-40B4-BE49-F238E27FC236}">
                <a16:creationId xmlns:a16="http://schemas.microsoft.com/office/drawing/2014/main" id="{81752AC1-2DA5-4C24-AA92-4288D6CFFF3C}"/>
              </a:ext>
            </a:extLst>
          </p:cNvPr>
          <p:cNvSpPr/>
          <p:nvPr/>
        </p:nvSpPr>
        <p:spPr>
          <a:xfrm>
            <a:off x="3548579" y="3070019"/>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11" name="四角形: 角を丸くする 10">
            <a:extLst>
              <a:ext uri="{FF2B5EF4-FFF2-40B4-BE49-F238E27FC236}">
                <a16:creationId xmlns:a16="http://schemas.microsoft.com/office/drawing/2014/main" id="{13B1EABA-3D5E-4DCF-96FE-423C01401AF5}"/>
              </a:ext>
            </a:extLst>
          </p:cNvPr>
          <p:cNvSpPr/>
          <p:nvPr/>
        </p:nvSpPr>
        <p:spPr>
          <a:xfrm>
            <a:off x="3548579" y="3711304"/>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12" name="グループ化 11">
            <a:extLst>
              <a:ext uri="{FF2B5EF4-FFF2-40B4-BE49-F238E27FC236}">
                <a16:creationId xmlns:a16="http://schemas.microsoft.com/office/drawing/2014/main" id="{C10DBD35-E184-4FBB-89A6-35D2B6C96A82}"/>
              </a:ext>
            </a:extLst>
          </p:cNvPr>
          <p:cNvGrpSpPr/>
          <p:nvPr/>
        </p:nvGrpSpPr>
        <p:grpSpPr>
          <a:xfrm>
            <a:off x="507990" y="3060109"/>
            <a:ext cx="800103" cy="711508"/>
            <a:chOff x="10839216" y="2596497"/>
            <a:chExt cx="800103" cy="711508"/>
          </a:xfrm>
        </p:grpSpPr>
        <p:pic>
          <p:nvPicPr>
            <p:cNvPr id="13" name="Picture 4" descr="立ってスマホを使う人のイラスト（女性・無表情）">
              <a:extLst>
                <a:ext uri="{FF2B5EF4-FFF2-40B4-BE49-F238E27FC236}">
                  <a16:creationId xmlns:a16="http://schemas.microsoft.com/office/drawing/2014/main" id="{7CBE7623-10D3-4B65-8E48-78B08FB30F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14" name="四角形: 角を丸くする 13">
              <a:extLst>
                <a:ext uri="{FF2B5EF4-FFF2-40B4-BE49-F238E27FC236}">
                  <a16:creationId xmlns:a16="http://schemas.microsoft.com/office/drawing/2014/main" id="{927F06D7-8631-4083-AC4E-A2367F42FCE4}"/>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16" name="直線矢印コネクタ 15">
            <a:extLst>
              <a:ext uri="{FF2B5EF4-FFF2-40B4-BE49-F238E27FC236}">
                <a16:creationId xmlns:a16="http://schemas.microsoft.com/office/drawing/2014/main" id="{FE3510E7-8A2C-4DFF-8419-6EAE2CFB0E0B}"/>
              </a:ext>
            </a:extLst>
          </p:cNvPr>
          <p:cNvCxnSpPr>
            <a:cxnSpLocks/>
            <a:stCxn id="13" idx="3"/>
            <a:endCxn id="19" idx="1"/>
          </p:cNvCxnSpPr>
          <p:nvPr/>
        </p:nvCxnSpPr>
        <p:spPr>
          <a:xfrm>
            <a:off x="1247055" y="3309946"/>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A6E13B9D-395C-4F9A-BE1F-0761DFF8C233}"/>
              </a:ext>
            </a:extLst>
          </p:cNvPr>
          <p:cNvSpPr/>
          <p:nvPr/>
        </p:nvSpPr>
        <p:spPr>
          <a:xfrm>
            <a:off x="1881192" y="3423443"/>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24" name="直線矢印コネクタ 23">
            <a:extLst>
              <a:ext uri="{FF2B5EF4-FFF2-40B4-BE49-F238E27FC236}">
                <a16:creationId xmlns:a16="http://schemas.microsoft.com/office/drawing/2014/main" id="{606B5D7F-3718-4843-90CB-42459CF0097D}"/>
              </a:ext>
            </a:extLst>
          </p:cNvPr>
          <p:cNvCxnSpPr>
            <a:cxnSpLocks/>
            <a:stCxn id="19" idx="3"/>
            <a:endCxn id="10" idx="1"/>
          </p:cNvCxnSpPr>
          <p:nvPr/>
        </p:nvCxnSpPr>
        <p:spPr>
          <a:xfrm flipV="1">
            <a:off x="3096003" y="3269437"/>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89062F94-0837-4CCF-BCC0-BB45EEB7C944}"/>
              </a:ext>
            </a:extLst>
          </p:cNvPr>
          <p:cNvSpPr/>
          <p:nvPr/>
        </p:nvSpPr>
        <p:spPr>
          <a:xfrm>
            <a:off x="7195996" y="2592451"/>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1" name="四角形: 角を丸くする 30">
            <a:extLst>
              <a:ext uri="{FF2B5EF4-FFF2-40B4-BE49-F238E27FC236}">
                <a16:creationId xmlns:a16="http://schemas.microsoft.com/office/drawing/2014/main" id="{CEC6BE19-5B62-4067-B51C-CEA767E83AA2}"/>
              </a:ext>
            </a:extLst>
          </p:cNvPr>
          <p:cNvSpPr/>
          <p:nvPr/>
        </p:nvSpPr>
        <p:spPr>
          <a:xfrm>
            <a:off x="9141705" y="3040692"/>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32" name="四角形: 角を丸くする 31">
            <a:extLst>
              <a:ext uri="{FF2B5EF4-FFF2-40B4-BE49-F238E27FC236}">
                <a16:creationId xmlns:a16="http://schemas.microsoft.com/office/drawing/2014/main" id="{DE918ACE-C13C-4E5A-9D41-C27D5725CF92}"/>
              </a:ext>
            </a:extLst>
          </p:cNvPr>
          <p:cNvSpPr/>
          <p:nvPr/>
        </p:nvSpPr>
        <p:spPr>
          <a:xfrm>
            <a:off x="9141705" y="3681977"/>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33" name="グループ化 32">
            <a:extLst>
              <a:ext uri="{FF2B5EF4-FFF2-40B4-BE49-F238E27FC236}">
                <a16:creationId xmlns:a16="http://schemas.microsoft.com/office/drawing/2014/main" id="{B783F262-AF9E-4A2D-983E-19896C7F012D}"/>
              </a:ext>
            </a:extLst>
          </p:cNvPr>
          <p:cNvGrpSpPr/>
          <p:nvPr/>
        </p:nvGrpSpPr>
        <p:grpSpPr>
          <a:xfrm>
            <a:off x="6101116" y="3030782"/>
            <a:ext cx="800103" cy="711508"/>
            <a:chOff x="10839216" y="2596497"/>
            <a:chExt cx="800103" cy="711508"/>
          </a:xfrm>
        </p:grpSpPr>
        <p:pic>
          <p:nvPicPr>
            <p:cNvPr id="34" name="Picture 4" descr="立ってスマホを使う人のイラスト（女性・無表情）">
              <a:extLst>
                <a:ext uri="{FF2B5EF4-FFF2-40B4-BE49-F238E27FC236}">
                  <a16:creationId xmlns:a16="http://schemas.microsoft.com/office/drawing/2014/main" id="{1DBFEF5B-61F9-43E7-9034-BC56518460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35" name="四角形: 角を丸くする 34">
              <a:extLst>
                <a:ext uri="{FF2B5EF4-FFF2-40B4-BE49-F238E27FC236}">
                  <a16:creationId xmlns:a16="http://schemas.microsoft.com/office/drawing/2014/main" id="{70131795-B252-4D17-AA35-0C0EC0CF5AF8}"/>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36" name="直線矢印コネクタ 35">
            <a:extLst>
              <a:ext uri="{FF2B5EF4-FFF2-40B4-BE49-F238E27FC236}">
                <a16:creationId xmlns:a16="http://schemas.microsoft.com/office/drawing/2014/main" id="{6FE4FE6D-77EA-40E1-86F5-3108A3D38524}"/>
              </a:ext>
            </a:extLst>
          </p:cNvPr>
          <p:cNvCxnSpPr>
            <a:cxnSpLocks/>
            <a:stCxn id="34" idx="3"/>
            <a:endCxn id="37" idx="1"/>
          </p:cNvCxnSpPr>
          <p:nvPr/>
        </p:nvCxnSpPr>
        <p:spPr>
          <a:xfrm>
            <a:off x="6840181" y="3280619"/>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34F88864-4B73-4AFC-97B8-7CC11E59A85B}"/>
              </a:ext>
            </a:extLst>
          </p:cNvPr>
          <p:cNvSpPr/>
          <p:nvPr/>
        </p:nvSpPr>
        <p:spPr>
          <a:xfrm>
            <a:off x="7474318" y="3394116"/>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326E7B6B-6CA6-4258-9321-E24A65992CE9}"/>
              </a:ext>
            </a:extLst>
          </p:cNvPr>
          <p:cNvCxnSpPr>
            <a:cxnSpLocks/>
            <a:stCxn id="37" idx="3"/>
            <a:endCxn id="31" idx="1"/>
          </p:cNvCxnSpPr>
          <p:nvPr/>
        </p:nvCxnSpPr>
        <p:spPr>
          <a:xfrm flipV="1">
            <a:off x="8689129" y="3240110"/>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矢印: 右 38">
            <a:extLst>
              <a:ext uri="{FF2B5EF4-FFF2-40B4-BE49-F238E27FC236}">
                <a16:creationId xmlns:a16="http://schemas.microsoft.com/office/drawing/2014/main" id="{4736E6E6-C3D5-4108-A4BD-CB9B474F8177}"/>
              </a:ext>
            </a:extLst>
          </p:cNvPr>
          <p:cNvSpPr/>
          <p:nvPr/>
        </p:nvSpPr>
        <p:spPr>
          <a:xfrm>
            <a:off x="5522330" y="325873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9D681D86-AD3A-4774-BFB1-665341EF28C5}"/>
              </a:ext>
            </a:extLst>
          </p:cNvPr>
          <p:cNvCxnSpPr>
            <a:cxnSpLocks/>
            <a:stCxn id="43" idx="1"/>
            <a:endCxn id="32" idx="3"/>
          </p:cNvCxnSpPr>
          <p:nvPr/>
        </p:nvCxnSpPr>
        <p:spPr>
          <a:xfrm flipH="1">
            <a:off x="10356517" y="3569443"/>
            <a:ext cx="397656" cy="311952"/>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四角形: 角を丸くする 42">
            <a:extLst>
              <a:ext uri="{FF2B5EF4-FFF2-40B4-BE49-F238E27FC236}">
                <a16:creationId xmlns:a16="http://schemas.microsoft.com/office/drawing/2014/main" id="{AC240811-644C-4E28-A11B-6FF20FE25C0C}"/>
              </a:ext>
            </a:extLst>
          </p:cNvPr>
          <p:cNvSpPr/>
          <p:nvPr/>
        </p:nvSpPr>
        <p:spPr>
          <a:xfrm>
            <a:off x="10754173" y="3487127"/>
            <a:ext cx="1028369" cy="1646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バージョンアップ</a:t>
            </a:r>
          </a:p>
        </p:txBody>
      </p:sp>
      <p:sp>
        <p:nvSpPr>
          <p:cNvPr id="48" name="四角形: 角を丸くする 47">
            <a:extLst>
              <a:ext uri="{FF2B5EF4-FFF2-40B4-BE49-F238E27FC236}">
                <a16:creationId xmlns:a16="http://schemas.microsoft.com/office/drawing/2014/main" id="{071A3BAE-C3CA-4CA9-AC07-8053A3179E60}"/>
              </a:ext>
            </a:extLst>
          </p:cNvPr>
          <p:cNvSpPr/>
          <p:nvPr/>
        </p:nvSpPr>
        <p:spPr>
          <a:xfrm>
            <a:off x="1602870" y="4881472"/>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49" name="四角形: 角を丸くする 48">
            <a:extLst>
              <a:ext uri="{FF2B5EF4-FFF2-40B4-BE49-F238E27FC236}">
                <a16:creationId xmlns:a16="http://schemas.microsoft.com/office/drawing/2014/main" id="{4627CE8A-4030-4A94-9675-D5CF25875EB7}"/>
              </a:ext>
            </a:extLst>
          </p:cNvPr>
          <p:cNvSpPr/>
          <p:nvPr/>
        </p:nvSpPr>
        <p:spPr>
          <a:xfrm>
            <a:off x="3548579" y="5329713"/>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50" name="四角形: 角を丸くする 49">
            <a:extLst>
              <a:ext uri="{FF2B5EF4-FFF2-40B4-BE49-F238E27FC236}">
                <a16:creationId xmlns:a16="http://schemas.microsoft.com/office/drawing/2014/main" id="{F7651B32-9839-4679-AC36-259109269AE6}"/>
              </a:ext>
            </a:extLst>
          </p:cNvPr>
          <p:cNvSpPr/>
          <p:nvPr/>
        </p:nvSpPr>
        <p:spPr>
          <a:xfrm>
            <a:off x="3548579" y="5970998"/>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51" name="グループ化 50">
            <a:extLst>
              <a:ext uri="{FF2B5EF4-FFF2-40B4-BE49-F238E27FC236}">
                <a16:creationId xmlns:a16="http://schemas.microsoft.com/office/drawing/2014/main" id="{3C86CC2E-6435-4440-9694-6554DC9F7387}"/>
              </a:ext>
            </a:extLst>
          </p:cNvPr>
          <p:cNvGrpSpPr/>
          <p:nvPr/>
        </p:nvGrpSpPr>
        <p:grpSpPr>
          <a:xfrm>
            <a:off x="507990" y="5319803"/>
            <a:ext cx="800103" cy="711508"/>
            <a:chOff x="10839216" y="2596497"/>
            <a:chExt cx="800103" cy="711508"/>
          </a:xfrm>
        </p:grpSpPr>
        <p:pic>
          <p:nvPicPr>
            <p:cNvPr id="52" name="Picture 4" descr="立ってスマホを使う人のイラスト（女性・無表情）">
              <a:extLst>
                <a:ext uri="{FF2B5EF4-FFF2-40B4-BE49-F238E27FC236}">
                  <a16:creationId xmlns:a16="http://schemas.microsoft.com/office/drawing/2014/main" id="{6A821535-D476-4E4A-A556-3A4AB3B856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53" name="四角形: 角を丸くする 52">
              <a:extLst>
                <a:ext uri="{FF2B5EF4-FFF2-40B4-BE49-F238E27FC236}">
                  <a16:creationId xmlns:a16="http://schemas.microsoft.com/office/drawing/2014/main" id="{59A47593-956B-4FF5-AF59-413F0EC8D4C9}"/>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54" name="直線矢印コネクタ 53">
            <a:extLst>
              <a:ext uri="{FF2B5EF4-FFF2-40B4-BE49-F238E27FC236}">
                <a16:creationId xmlns:a16="http://schemas.microsoft.com/office/drawing/2014/main" id="{ACE236CF-FF3F-4858-9173-376D78327EDB}"/>
              </a:ext>
            </a:extLst>
          </p:cNvPr>
          <p:cNvCxnSpPr>
            <a:cxnSpLocks/>
            <a:stCxn id="52" idx="3"/>
            <a:endCxn id="55" idx="1"/>
          </p:cNvCxnSpPr>
          <p:nvPr/>
        </p:nvCxnSpPr>
        <p:spPr>
          <a:xfrm>
            <a:off x="1247055" y="5569640"/>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四角形: 角を丸くする 54">
            <a:extLst>
              <a:ext uri="{FF2B5EF4-FFF2-40B4-BE49-F238E27FC236}">
                <a16:creationId xmlns:a16="http://schemas.microsoft.com/office/drawing/2014/main" id="{FD283ED0-E808-4312-A50B-0C04CD7A5B2D}"/>
              </a:ext>
            </a:extLst>
          </p:cNvPr>
          <p:cNvSpPr/>
          <p:nvPr/>
        </p:nvSpPr>
        <p:spPr>
          <a:xfrm>
            <a:off x="1881192" y="5683137"/>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56" name="直線矢印コネクタ 55">
            <a:extLst>
              <a:ext uri="{FF2B5EF4-FFF2-40B4-BE49-F238E27FC236}">
                <a16:creationId xmlns:a16="http://schemas.microsoft.com/office/drawing/2014/main" id="{EB3FA1BE-6CD5-4206-B467-741ECA12B692}"/>
              </a:ext>
            </a:extLst>
          </p:cNvPr>
          <p:cNvCxnSpPr>
            <a:cxnSpLocks/>
            <a:stCxn id="55" idx="3"/>
            <a:endCxn id="50" idx="1"/>
          </p:cNvCxnSpPr>
          <p:nvPr/>
        </p:nvCxnSpPr>
        <p:spPr>
          <a:xfrm>
            <a:off x="3096003" y="5882555"/>
            <a:ext cx="452576" cy="28786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矢印: 右 59">
            <a:extLst>
              <a:ext uri="{FF2B5EF4-FFF2-40B4-BE49-F238E27FC236}">
                <a16:creationId xmlns:a16="http://schemas.microsoft.com/office/drawing/2014/main" id="{881954E7-32BE-4401-BA43-4E030D670107}"/>
              </a:ext>
            </a:extLst>
          </p:cNvPr>
          <p:cNvSpPr/>
          <p:nvPr/>
        </p:nvSpPr>
        <p:spPr>
          <a:xfrm rot="9209475">
            <a:off x="5497456" y="44664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四角形: 角を丸くする 60">
            <a:extLst>
              <a:ext uri="{FF2B5EF4-FFF2-40B4-BE49-F238E27FC236}">
                <a16:creationId xmlns:a16="http://schemas.microsoft.com/office/drawing/2014/main" id="{C2C2238E-03A8-4BFE-AAFB-49E8689E06F4}"/>
              </a:ext>
            </a:extLst>
          </p:cNvPr>
          <p:cNvSpPr/>
          <p:nvPr/>
        </p:nvSpPr>
        <p:spPr>
          <a:xfrm>
            <a:off x="4172903" y="2491996"/>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Blue</a:t>
            </a:r>
            <a:r>
              <a:rPr kumimoji="1" lang="ja-JP" altLang="en-US" sz="1000">
                <a:solidFill>
                  <a:schemeClr val="bg1"/>
                </a:solidFill>
                <a:latin typeface="Meiryo UI" panose="020B0604030504040204" pitchFamily="50" charset="-128"/>
                <a:ea typeface="Meiryo UI" panose="020B0604030504040204" pitchFamily="50" charset="-128"/>
              </a:rPr>
              <a:t>を公開中</a:t>
            </a:r>
          </a:p>
        </p:txBody>
      </p:sp>
      <p:sp>
        <p:nvSpPr>
          <p:cNvPr id="62" name="四角形: 角を丸くする 61">
            <a:extLst>
              <a:ext uri="{FF2B5EF4-FFF2-40B4-BE49-F238E27FC236}">
                <a16:creationId xmlns:a16="http://schemas.microsoft.com/office/drawing/2014/main" id="{BF71FB4F-E737-4A72-8A0A-D516A4493B9D}"/>
              </a:ext>
            </a:extLst>
          </p:cNvPr>
          <p:cNvSpPr/>
          <p:nvPr/>
        </p:nvSpPr>
        <p:spPr>
          <a:xfrm>
            <a:off x="9792046" y="2491996"/>
            <a:ext cx="1093062"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Green</a:t>
            </a:r>
            <a:r>
              <a:rPr kumimoji="1" lang="ja-JP" altLang="en-US" sz="1000">
                <a:solidFill>
                  <a:schemeClr val="bg1"/>
                </a:solidFill>
                <a:latin typeface="Meiryo UI" panose="020B0604030504040204" pitchFamily="50" charset="-128"/>
                <a:ea typeface="Meiryo UI" panose="020B0604030504040204" pitchFamily="50" charset="-128"/>
              </a:rPr>
              <a:t>をデプロイ</a:t>
            </a:r>
          </a:p>
        </p:txBody>
      </p:sp>
      <p:sp>
        <p:nvSpPr>
          <p:cNvPr id="63" name="四角形: 角を丸くする 62">
            <a:extLst>
              <a:ext uri="{FF2B5EF4-FFF2-40B4-BE49-F238E27FC236}">
                <a16:creationId xmlns:a16="http://schemas.microsoft.com/office/drawing/2014/main" id="{1DC6A55C-CEE2-49BC-A9F9-FF582613DBA4}"/>
              </a:ext>
            </a:extLst>
          </p:cNvPr>
          <p:cNvSpPr/>
          <p:nvPr/>
        </p:nvSpPr>
        <p:spPr>
          <a:xfrm>
            <a:off x="4155984" y="4753962"/>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Green</a:t>
            </a:r>
            <a:r>
              <a:rPr kumimoji="1" lang="ja-JP" altLang="en-US" sz="1000">
                <a:solidFill>
                  <a:schemeClr val="bg1"/>
                </a:solidFill>
                <a:latin typeface="Meiryo UI" panose="020B0604030504040204" pitchFamily="50" charset="-128"/>
                <a:ea typeface="Meiryo UI" panose="020B0604030504040204" pitchFamily="50" charset="-128"/>
              </a:rPr>
              <a:t>に切替</a:t>
            </a:r>
          </a:p>
        </p:txBody>
      </p:sp>
      <p:sp>
        <p:nvSpPr>
          <p:cNvPr id="71" name="四角形: 角を丸くする 70">
            <a:extLst>
              <a:ext uri="{FF2B5EF4-FFF2-40B4-BE49-F238E27FC236}">
                <a16:creationId xmlns:a16="http://schemas.microsoft.com/office/drawing/2014/main" id="{12E2C05F-AC32-4F15-960A-1CDD3DE06907}"/>
              </a:ext>
            </a:extLst>
          </p:cNvPr>
          <p:cNvSpPr/>
          <p:nvPr/>
        </p:nvSpPr>
        <p:spPr>
          <a:xfrm>
            <a:off x="7191034" y="4862680"/>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72" name="四角形: 角を丸くする 71">
            <a:extLst>
              <a:ext uri="{FF2B5EF4-FFF2-40B4-BE49-F238E27FC236}">
                <a16:creationId xmlns:a16="http://schemas.microsoft.com/office/drawing/2014/main" id="{86D2144E-DBA8-4F57-B419-C9B7FF3EE5DF}"/>
              </a:ext>
            </a:extLst>
          </p:cNvPr>
          <p:cNvSpPr/>
          <p:nvPr/>
        </p:nvSpPr>
        <p:spPr>
          <a:xfrm>
            <a:off x="9136743" y="5310921"/>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73" name="四角形: 角を丸くする 72">
            <a:extLst>
              <a:ext uri="{FF2B5EF4-FFF2-40B4-BE49-F238E27FC236}">
                <a16:creationId xmlns:a16="http://schemas.microsoft.com/office/drawing/2014/main" id="{7E66FFD7-5A5D-4746-98F0-26FA1805B0E3}"/>
              </a:ext>
            </a:extLst>
          </p:cNvPr>
          <p:cNvSpPr/>
          <p:nvPr/>
        </p:nvSpPr>
        <p:spPr>
          <a:xfrm>
            <a:off x="9136743" y="5952206"/>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74" name="グループ化 73">
            <a:extLst>
              <a:ext uri="{FF2B5EF4-FFF2-40B4-BE49-F238E27FC236}">
                <a16:creationId xmlns:a16="http://schemas.microsoft.com/office/drawing/2014/main" id="{362904AC-C391-465D-BD83-170297453432}"/>
              </a:ext>
            </a:extLst>
          </p:cNvPr>
          <p:cNvGrpSpPr/>
          <p:nvPr/>
        </p:nvGrpSpPr>
        <p:grpSpPr>
          <a:xfrm>
            <a:off x="6096154" y="5301011"/>
            <a:ext cx="800103" cy="711508"/>
            <a:chOff x="10839216" y="2596497"/>
            <a:chExt cx="800103" cy="711508"/>
          </a:xfrm>
        </p:grpSpPr>
        <p:pic>
          <p:nvPicPr>
            <p:cNvPr id="75" name="Picture 4" descr="立ってスマホを使う人のイラスト（女性・無表情）">
              <a:extLst>
                <a:ext uri="{FF2B5EF4-FFF2-40B4-BE49-F238E27FC236}">
                  <a16:creationId xmlns:a16="http://schemas.microsoft.com/office/drawing/2014/main" id="{69AC1EF9-93D6-4F18-91A5-C3A10138FF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76" name="四角形: 角を丸くする 75">
              <a:extLst>
                <a:ext uri="{FF2B5EF4-FFF2-40B4-BE49-F238E27FC236}">
                  <a16:creationId xmlns:a16="http://schemas.microsoft.com/office/drawing/2014/main" id="{5B32FD55-1774-4F7E-B9CF-CA2C96150977}"/>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77" name="直線矢印コネクタ 76">
            <a:extLst>
              <a:ext uri="{FF2B5EF4-FFF2-40B4-BE49-F238E27FC236}">
                <a16:creationId xmlns:a16="http://schemas.microsoft.com/office/drawing/2014/main" id="{85D56393-668F-41DB-8B60-891283CD33C1}"/>
              </a:ext>
            </a:extLst>
          </p:cNvPr>
          <p:cNvCxnSpPr>
            <a:cxnSpLocks/>
            <a:stCxn id="75" idx="3"/>
            <a:endCxn id="78" idx="1"/>
          </p:cNvCxnSpPr>
          <p:nvPr/>
        </p:nvCxnSpPr>
        <p:spPr>
          <a:xfrm>
            <a:off x="6835219" y="5550848"/>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四角形: 角を丸くする 77">
            <a:extLst>
              <a:ext uri="{FF2B5EF4-FFF2-40B4-BE49-F238E27FC236}">
                <a16:creationId xmlns:a16="http://schemas.microsoft.com/office/drawing/2014/main" id="{793AF79E-353E-47C2-8305-3BEAD1A780C1}"/>
              </a:ext>
            </a:extLst>
          </p:cNvPr>
          <p:cNvSpPr/>
          <p:nvPr/>
        </p:nvSpPr>
        <p:spPr>
          <a:xfrm>
            <a:off x="7469356" y="5664345"/>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79" name="直線矢印コネクタ 78">
            <a:extLst>
              <a:ext uri="{FF2B5EF4-FFF2-40B4-BE49-F238E27FC236}">
                <a16:creationId xmlns:a16="http://schemas.microsoft.com/office/drawing/2014/main" id="{8438925D-000E-4EF5-909C-1CDE8BCBA328}"/>
              </a:ext>
            </a:extLst>
          </p:cNvPr>
          <p:cNvCxnSpPr>
            <a:cxnSpLocks/>
            <a:stCxn id="78" idx="3"/>
            <a:endCxn id="72" idx="1"/>
          </p:cNvCxnSpPr>
          <p:nvPr/>
        </p:nvCxnSpPr>
        <p:spPr>
          <a:xfrm flipV="1">
            <a:off x="8684167" y="5510339"/>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1F99BD3-66CF-4C9D-981F-55DE4313ACE8}"/>
              </a:ext>
            </a:extLst>
          </p:cNvPr>
          <p:cNvSpPr/>
          <p:nvPr/>
        </p:nvSpPr>
        <p:spPr>
          <a:xfrm>
            <a:off x="9761067" y="4732898"/>
            <a:ext cx="1347657" cy="219621"/>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すぐに戻すことも可能</a:t>
            </a:r>
          </a:p>
        </p:txBody>
      </p:sp>
      <p:sp>
        <p:nvSpPr>
          <p:cNvPr id="81" name="矢印: 右 80">
            <a:extLst>
              <a:ext uri="{FF2B5EF4-FFF2-40B4-BE49-F238E27FC236}">
                <a16:creationId xmlns:a16="http://schemas.microsoft.com/office/drawing/2014/main" id="{545D3A75-607A-432B-AE61-755377E9944E}"/>
              </a:ext>
            </a:extLst>
          </p:cNvPr>
          <p:cNvSpPr/>
          <p:nvPr/>
        </p:nvSpPr>
        <p:spPr>
          <a:xfrm>
            <a:off x="5477447" y="54888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8730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管理者によるリリース承認</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日</a:t>
            </a: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回デプロイを目指したいのですが、組織文化や責任の所在を明らかにするため、</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管理者が承認しないとリリースできない仕組みを取り入れる場合があります。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pic>
        <p:nvPicPr>
          <p:cNvPr id="1026" name="Picture 2" descr="オンスイッチのイラスト">
            <a:extLst>
              <a:ext uri="{FF2B5EF4-FFF2-40B4-BE49-F238E27FC236}">
                <a16:creationId xmlns:a16="http://schemas.microsoft.com/office/drawing/2014/main" id="{09AA80C7-2F61-4478-B104-F4720D066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819" y="2621149"/>
            <a:ext cx="2506362" cy="223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842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pic>
        <p:nvPicPr>
          <p:cNvPr id="8" name="図 7">
            <a:extLst>
              <a:ext uri="{FF2B5EF4-FFF2-40B4-BE49-F238E27FC236}">
                <a16:creationId xmlns:a16="http://schemas.microsoft.com/office/drawing/2014/main" id="{C72868D0-C3DC-4584-AD4B-1E802C64582E}"/>
              </a:ext>
            </a:extLst>
          </p:cNvPr>
          <p:cNvPicPr>
            <a:picLocks noChangeAspect="1"/>
          </p:cNvPicPr>
          <p:nvPr/>
        </p:nvPicPr>
        <p:blipFill>
          <a:blip r:embed="rId3"/>
          <a:stretch>
            <a:fillRect/>
          </a:stretch>
        </p:blipFill>
        <p:spPr>
          <a:xfrm>
            <a:off x="2823940" y="2530806"/>
            <a:ext cx="6325457" cy="2180929"/>
          </a:xfrm>
          <a:prstGeom prst="rect">
            <a:avLst/>
          </a:prstGeom>
        </p:spPr>
      </p:pic>
    </p:spTree>
    <p:extLst>
      <p:ext uri="{BB962C8B-B14F-4D97-AF65-F5344CB8AC3E}">
        <p14:creationId xmlns:p14="http://schemas.microsoft.com/office/powerpoint/2010/main" val="2328153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モニタリング</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Tree>
    <p:extLst>
      <p:ext uri="{BB962C8B-B14F-4D97-AF65-F5344CB8AC3E}">
        <p14:creationId xmlns:p14="http://schemas.microsoft.com/office/powerpoint/2010/main" val="827565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モニタリング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pic>
        <p:nvPicPr>
          <p:cNvPr id="2" name="図 1">
            <a:extLst>
              <a:ext uri="{FF2B5EF4-FFF2-40B4-BE49-F238E27FC236}">
                <a16:creationId xmlns:a16="http://schemas.microsoft.com/office/drawing/2014/main" id="{A73564E0-99DA-4BDC-90EE-DA222D850CCB}"/>
              </a:ext>
            </a:extLst>
          </p:cNvPr>
          <p:cNvPicPr>
            <a:picLocks noChangeAspect="1"/>
          </p:cNvPicPr>
          <p:nvPr/>
        </p:nvPicPr>
        <p:blipFill>
          <a:blip r:embed="rId3"/>
          <a:stretch>
            <a:fillRect/>
          </a:stretch>
        </p:blipFill>
        <p:spPr>
          <a:xfrm>
            <a:off x="8391006" y="528065"/>
            <a:ext cx="3182388" cy="1231499"/>
          </a:xfrm>
          <a:prstGeom prst="rect">
            <a:avLst/>
          </a:prstGeom>
        </p:spPr>
      </p:pic>
    </p:spTree>
    <p:extLst>
      <p:ext uri="{BB962C8B-B14F-4D97-AF65-F5344CB8AC3E}">
        <p14:creationId xmlns:p14="http://schemas.microsoft.com/office/powerpoint/2010/main" val="3790050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仮説検証</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Tree>
    <p:extLst>
      <p:ext uri="{BB962C8B-B14F-4D97-AF65-F5344CB8AC3E}">
        <p14:creationId xmlns:p14="http://schemas.microsoft.com/office/powerpoint/2010/main" val="3460529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障害解析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1199353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pic>
        <p:nvPicPr>
          <p:cNvPr id="9" name="図 8">
            <a:extLst>
              <a:ext uri="{FF2B5EF4-FFF2-40B4-BE49-F238E27FC236}">
                <a16:creationId xmlns:a16="http://schemas.microsoft.com/office/drawing/2014/main" id="{28BC7759-D806-4F10-9034-0A3AE53064A9}"/>
              </a:ext>
            </a:extLst>
          </p:cNvPr>
          <p:cNvPicPr>
            <a:picLocks noChangeAspect="1"/>
          </p:cNvPicPr>
          <p:nvPr/>
        </p:nvPicPr>
        <p:blipFill>
          <a:blip r:embed="rId3"/>
          <a:stretch>
            <a:fillRect/>
          </a:stretch>
        </p:blipFill>
        <p:spPr>
          <a:xfrm>
            <a:off x="4017789" y="3014087"/>
            <a:ext cx="3182388" cy="1231499"/>
          </a:xfrm>
          <a:prstGeom prst="rect">
            <a:avLst/>
          </a:prstGeom>
        </p:spPr>
      </p:pic>
    </p:spTree>
    <p:extLst>
      <p:ext uri="{BB962C8B-B14F-4D97-AF65-F5344CB8AC3E}">
        <p14:creationId xmlns:p14="http://schemas.microsoft.com/office/powerpoint/2010/main" val="371840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インシデント管理</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1603639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インシデント管理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pic>
        <p:nvPicPr>
          <p:cNvPr id="4" name="図 3">
            <a:extLst>
              <a:ext uri="{FF2B5EF4-FFF2-40B4-BE49-F238E27FC236}">
                <a16:creationId xmlns:a16="http://schemas.microsoft.com/office/drawing/2014/main" id="{E5109BDA-9958-4456-9E4F-17641D9B169B}"/>
              </a:ext>
            </a:extLst>
          </p:cNvPr>
          <p:cNvPicPr>
            <a:picLocks noChangeAspect="1"/>
          </p:cNvPicPr>
          <p:nvPr/>
        </p:nvPicPr>
        <p:blipFill>
          <a:blip r:embed="rId3"/>
          <a:stretch>
            <a:fillRect/>
          </a:stretch>
        </p:blipFill>
        <p:spPr>
          <a:xfrm>
            <a:off x="8116997" y="470234"/>
            <a:ext cx="3359187" cy="1225402"/>
          </a:xfrm>
          <a:prstGeom prst="rect">
            <a:avLst/>
          </a:prstGeom>
        </p:spPr>
      </p:pic>
    </p:spTree>
    <p:extLst>
      <p:ext uri="{BB962C8B-B14F-4D97-AF65-F5344CB8AC3E}">
        <p14:creationId xmlns:p14="http://schemas.microsoft.com/office/powerpoint/2010/main" val="13228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何か書く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Tree>
    <p:extLst>
      <p:ext uri="{BB962C8B-B14F-4D97-AF65-F5344CB8AC3E}">
        <p14:creationId xmlns:p14="http://schemas.microsoft.com/office/powerpoint/2010/main" val="4046444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pic>
        <p:nvPicPr>
          <p:cNvPr id="8" name="図 7">
            <a:extLst>
              <a:ext uri="{FF2B5EF4-FFF2-40B4-BE49-F238E27FC236}">
                <a16:creationId xmlns:a16="http://schemas.microsoft.com/office/drawing/2014/main" id="{CB0B89F6-E34A-47A4-AEEA-B11D43FBBCE5}"/>
              </a:ext>
            </a:extLst>
          </p:cNvPr>
          <p:cNvPicPr>
            <a:picLocks noChangeAspect="1"/>
          </p:cNvPicPr>
          <p:nvPr/>
        </p:nvPicPr>
        <p:blipFill>
          <a:blip r:embed="rId3"/>
          <a:stretch>
            <a:fillRect/>
          </a:stretch>
        </p:blipFill>
        <p:spPr>
          <a:xfrm>
            <a:off x="4091650" y="3244962"/>
            <a:ext cx="3359187" cy="1225402"/>
          </a:xfrm>
          <a:prstGeom prst="rect">
            <a:avLst/>
          </a:prstGeom>
        </p:spPr>
      </p:pic>
    </p:spTree>
    <p:extLst>
      <p:ext uri="{BB962C8B-B14F-4D97-AF65-F5344CB8AC3E}">
        <p14:creationId xmlns:p14="http://schemas.microsoft.com/office/powerpoint/2010/main" val="3272903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Epona</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Tree>
    <p:extLst>
      <p:ext uri="{BB962C8B-B14F-4D97-AF65-F5344CB8AC3E}">
        <p14:creationId xmlns:p14="http://schemas.microsoft.com/office/powerpoint/2010/main" val="1882460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Epona</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何もので、ねらいの説明</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Tree>
    <p:extLst>
      <p:ext uri="{BB962C8B-B14F-4D97-AF65-F5344CB8AC3E}">
        <p14:creationId xmlns:p14="http://schemas.microsoft.com/office/powerpoint/2010/main" val="31353126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Epona</a:t>
            </a:r>
            <a:r>
              <a:rPr kumimoji="1" lang="ja-JP" altLang="en-US" sz="2800" b="1">
                <a:latin typeface="Meiryo UI" panose="020B0604030504040204" pitchFamily="50" charset="-128"/>
                <a:ea typeface="Meiryo UI" panose="020B0604030504040204" pitchFamily="50" charset="-128"/>
              </a:rPr>
              <a:t>の仕組み</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技術的な話</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Tree>
    <p:extLst>
      <p:ext uri="{BB962C8B-B14F-4D97-AF65-F5344CB8AC3E}">
        <p14:creationId xmlns:p14="http://schemas.microsoft.com/office/powerpoint/2010/main" val="3686571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Tree>
    <p:extLst>
      <p:ext uri="{BB962C8B-B14F-4D97-AF65-F5344CB8AC3E}">
        <p14:creationId xmlns:p14="http://schemas.microsoft.com/office/powerpoint/2010/main" val="19627711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今日紹介した</a:t>
            </a:r>
            <a:r>
              <a:rPr kumimoji="1" lang="en-US" altLang="ja-JP" sz="2000">
                <a:latin typeface="Meiryo UI" panose="020B0604030504040204" pitchFamily="50" charset="-128"/>
                <a:ea typeface="Meiryo UI" panose="020B0604030504040204" pitchFamily="50" charset="-128"/>
              </a:rPr>
              <a:t>Epona</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環境構築ツールキットを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月に</a:t>
            </a: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で公開予定です。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どなたでもご利用頂けますのでぜひご活用ください。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168842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本日が最終回です。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ご参加くださった皆さんありがとうございます！</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165238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のやり方を学ぶハンズオン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991958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651928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60036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Tree>
    <p:extLst>
      <p:ext uri="{BB962C8B-B14F-4D97-AF65-F5344CB8AC3E}">
        <p14:creationId xmlns:p14="http://schemas.microsoft.com/office/powerpoint/2010/main" val="2662422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717A2E5-918F-413F-B712-6ECFE62D1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Tree>
    <p:extLst>
      <p:ext uri="{BB962C8B-B14F-4D97-AF65-F5344CB8AC3E}">
        <p14:creationId xmlns:p14="http://schemas.microsoft.com/office/powerpoint/2010/main" val="16405192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モバイルアプリ入門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モバイルアプリが画面遷移をコントロールします。</a:t>
            </a:r>
            <a:endParaRPr kumimoji="1" lang="en-US" altLang="ja-JP" sz="200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a:latin typeface="Meiryo UI" panose="020B0604030504040204" pitchFamily="50" charset="-128"/>
                <a:ea typeface="Meiryo UI" panose="020B0604030504040204" pitchFamily="50" charset="-128"/>
              </a:rPr>
              <a:t>リクエスト</a:t>
            </a:r>
            <a:endParaRPr kumimoji="1" lang="en-US" altLang="ja-JP" sz="200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データ</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サーバ</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操作に応じた</a:t>
            </a:r>
            <a:endParaRPr kumimoji="1" lang="en-US" altLang="ja-JP" sz="2000">
              <a:solidFill>
                <a:schemeClr val="tx1"/>
              </a:solidFill>
              <a:latin typeface="Meiryo UI" panose="020B0604030504040204" pitchFamily="50" charset="-128"/>
              <a:ea typeface="Meiryo UI" panose="020B0604030504040204" pitchFamily="50" charset="-128"/>
            </a:endParaRPr>
          </a:p>
          <a:p>
            <a:r>
              <a:rPr kumimoji="1" lang="ja-JP" altLang="en-US" sz="200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処理結果に応じた画面を表示する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62180" y="4031591"/>
            <a:ext cx="1926590"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スマホ</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pic>
        <p:nvPicPr>
          <p:cNvPr id="2050" name="Picture 2" descr="スマートフォン・スマホのイラスト">
            <a:extLst>
              <a:ext uri="{FF2B5EF4-FFF2-40B4-BE49-F238E27FC236}">
                <a16:creationId xmlns:a16="http://schemas.microsoft.com/office/drawing/2014/main" id="{5EDE9F52-5947-40D6-A6C3-2B60F6BD1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970" y="2887803"/>
            <a:ext cx="1097298" cy="11894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FE094-88ED-481E-8C44-562FDEFEE9A6}"/>
              </a:ext>
            </a:extLst>
          </p:cNvPr>
          <p:cNvSpPr txBox="1"/>
          <p:nvPr/>
        </p:nvSpPr>
        <p:spPr>
          <a:xfrm>
            <a:off x="9282793" y="5549457"/>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アイコンはいらすとやを使用しています。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3469406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クロスプラットフォーム開発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スマホアプリは</a:t>
            </a:r>
            <a:r>
              <a:rPr kumimoji="1" lang="en-US" altLang="ja-JP" sz="2000">
                <a:highlight>
                  <a:srgbClr val="FFFF00"/>
                </a:highlight>
                <a:latin typeface="Meiryo UI" panose="020B0604030504040204" pitchFamily="50" charset="-128"/>
                <a:ea typeface="Meiryo UI" panose="020B0604030504040204" pitchFamily="50" charset="-128"/>
              </a:rPr>
              <a:t>iOS</a:t>
            </a:r>
            <a:r>
              <a:rPr kumimoji="1" lang="ja-JP" altLang="en-US" sz="2000">
                <a:latin typeface="Meiryo UI" panose="020B0604030504040204" pitchFamily="50" charset="-128"/>
                <a:ea typeface="Meiryo UI" panose="020B0604030504040204" pitchFamily="50" charset="-128"/>
              </a:rPr>
              <a:t>と</a:t>
            </a:r>
            <a:r>
              <a:rPr kumimoji="1" lang="en-US" altLang="ja-JP" sz="2000">
                <a:highlight>
                  <a:srgbClr val="FFFF00"/>
                </a:highlight>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への対応が求められます。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コードを共有しないネイティブ実装（</a:t>
            </a:r>
            <a:r>
              <a:rPr kumimoji="1" lang="en-US" altLang="ja-JP" sz="2000">
                <a:latin typeface="Meiryo UI" panose="020B0604030504040204" pitchFamily="50" charset="-128"/>
                <a:ea typeface="Meiryo UI" panose="020B0604030504040204" pitchFamily="50" charset="-128"/>
              </a:rPr>
              <a:t>Swift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Kotlin</a:t>
            </a:r>
            <a:r>
              <a:rPr kumimoji="1" lang="ja-JP" altLang="en-US" sz="2000">
                <a:latin typeface="Meiryo UI" panose="020B0604030504040204" pitchFamily="50" charset="-128"/>
                <a:ea typeface="Meiryo UI" panose="020B0604030504040204" pitchFamily="50" charset="-128"/>
              </a:rPr>
              <a:t>）での開発は大変です。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つのコードで複数のプラットフォーム向けの開発を行うことを</a:t>
            </a:r>
            <a:r>
              <a:rPr kumimoji="1" lang="ja-JP" altLang="en-US" sz="2000">
                <a:highlight>
                  <a:srgbClr val="FFFF00"/>
                </a:highlight>
                <a:latin typeface="Meiryo UI" panose="020B0604030504040204" pitchFamily="50" charset="-128"/>
                <a:ea typeface="Meiryo UI" panose="020B0604030504040204" pitchFamily="50" charset="-128"/>
              </a:rPr>
              <a:t>クロスプラットフォーム開発</a:t>
            </a:r>
            <a:r>
              <a:rPr kumimoji="1" lang="ja-JP" altLang="en-US" sz="2000">
                <a:latin typeface="Meiryo UI" panose="020B0604030504040204" pitchFamily="50" charset="-128"/>
                <a:ea typeface="Meiryo UI" panose="020B0604030504040204" pitchFamily="50" charset="-128"/>
              </a:rPr>
              <a:t>と呼びます。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クロスプラットフォーム開発向けのフレームワークとして</a:t>
            </a:r>
            <a:r>
              <a:rPr kumimoji="1" lang="en-US" altLang="ja-JP" sz="2000">
                <a:latin typeface="Meiryo UI" panose="020B0604030504040204" pitchFamily="50" charset="-128"/>
                <a:ea typeface="Meiryo UI" panose="020B0604030504040204" pitchFamily="50" charset="-128"/>
              </a:rPr>
              <a:t>Flutter</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等があります。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同じ</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の開発にも活かせるので</a:t>
            </a: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モバイルアプリのクロスプラットフォーム開発：</a:t>
            </a:r>
            <a:r>
              <a:rPr kumimoji="1" lang="en-US" altLang="ja-JP" sz="2000">
                <a:latin typeface="Meiryo UI" panose="020B0604030504040204" pitchFamily="50" charset="-128"/>
                <a:ea typeface="Meiryo UI" panose="020B0604030504040204" pitchFamily="50" charset="-128"/>
              </a:rPr>
              <a:t>Flutter vs. React Native</a:t>
            </a:r>
            <a:r>
              <a:rPr kumimoji="1" lang="ja-JP" altLang="en-US" sz="2000">
                <a:latin typeface="Meiryo UI" panose="020B0604030504040204" pitchFamily="50" charset="-128"/>
                <a:ea typeface="Meiryo UI" panose="020B0604030504040204" pitchFamily="50" charset="-128"/>
              </a:rPr>
              <a:t>を徹底比較</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https://kaopiz.com/ja-news-cross-platform-framework-flutter-vs-react-native/</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Single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Page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Application</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を作るためのフレームワークです。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https://ja.reactjs.org/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8097647" y="1028978"/>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endParaRPr kumimoji="1" lang="ja-JP" altLang="en-US" sz="2800" b="1">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8941462" y="5656188"/>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8344451" y="4560491"/>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Tree>
    <p:extLst>
      <p:ext uri="{BB962C8B-B14F-4D97-AF65-F5344CB8AC3E}">
        <p14:creationId xmlns:p14="http://schemas.microsoft.com/office/powerpoint/2010/main" val="565296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79F54AA-0A30-449F-A7C8-3AE5184EA81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07980" y="1218095"/>
            <a:ext cx="4791457" cy="4421810"/>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を作れるにようしたフレームワークです。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Native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28775" y="5391157"/>
            <a:ext cx="3943941"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Native</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Tree>
    <p:extLst>
      <p:ext uri="{BB962C8B-B14F-4D97-AF65-F5344CB8AC3E}">
        <p14:creationId xmlns:p14="http://schemas.microsoft.com/office/powerpoint/2010/main" val="283179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は</a:t>
            </a:r>
            <a:r>
              <a:rPr kumimoji="1" lang="ja-JP" altLang="en-US" sz="2000">
                <a:highlight>
                  <a:srgbClr val="FFFF00"/>
                </a:highlight>
                <a:latin typeface="Meiryo UI" panose="020B0604030504040204" pitchFamily="50" charset="-128"/>
                <a:ea typeface="Meiryo UI" panose="020B0604030504040204" pitchFamily="50" charset="-128"/>
              </a:rPr>
              <a:t>改善活動</a:t>
            </a:r>
            <a:r>
              <a:rPr kumimoji="1" lang="ja-JP" altLang="en-US" sz="2000">
                <a:latin typeface="Meiryo UI" panose="020B0604030504040204" pitchFamily="50" charset="-128"/>
                <a:ea typeface="Meiryo UI" panose="020B0604030504040204" pitchFamily="50" charset="-128"/>
              </a:rPr>
              <a:t>がメインなので、こうすれば</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だ、といったものがありません。</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チームやプロジェクトの状況に合わせて</a:t>
            </a:r>
            <a:r>
              <a:rPr kumimoji="1" lang="ja-JP" altLang="en-US" sz="2000">
                <a:highlight>
                  <a:srgbClr val="FFFF00"/>
                </a:highlight>
                <a:latin typeface="Meiryo UI" panose="020B0604030504040204" pitchFamily="50" charset="-128"/>
                <a:ea typeface="Meiryo UI" panose="020B0604030504040204" pitchFamily="50" charset="-128"/>
              </a:rPr>
              <a:t>技術面と文化面</a:t>
            </a:r>
            <a:r>
              <a:rPr kumimoji="1" lang="ja-JP" altLang="en-US" sz="2000">
                <a:latin typeface="Meiryo UI" panose="020B0604030504040204" pitchFamily="50" charset="-128"/>
                <a:ea typeface="Meiryo UI" panose="020B0604030504040204" pitchFamily="50" charset="-128"/>
              </a:rPr>
              <a:t>から改善活動に取り組むのが</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このハンズオンでは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の活動をやりやすくするために構築した環境を使って、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主に技術面から</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のやり方を体験していきます。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TypeScript</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の大部分は</a:t>
            </a: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は型がないので苦労します。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動かすまで間違いに気づけないです。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少しでも苦労を和らげたいので</a:t>
            </a:r>
            <a:r>
              <a:rPr kumimoji="1" lang="en-US" altLang="ja-JP" sz="2000">
                <a:highlight>
                  <a:srgbClr val="FFFF00"/>
                </a:highlight>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を使い、</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に型を導入します。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学習コストに見合うだけの恩恵を受けられます。</a:t>
            </a:r>
            <a:endParaRPr kumimoji="1" lang="en-US" altLang="ja-JP" sz="200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Tree>
    <p:extLst>
      <p:ext uri="{BB962C8B-B14F-4D97-AF65-F5344CB8AC3E}">
        <p14:creationId xmlns:p14="http://schemas.microsoft.com/office/powerpoint/2010/main" val="16567288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Visual</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Studio</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Code</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の恩恵を受けるため</a:t>
            </a:r>
            <a:r>
              <a:rPr kumimoji="1" lang="en-US" altLang="ja-JP" sz="2000">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型に基づいてコード補完や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コードの間違いを教えてくれます。</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1883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モバイルアプリと</a:t>
            </a:r>
            <a:r>
              <a:rPr kumimoji="1" lang="en-US" altLang="ja-JP" sz="2800" b="1">
                <a:latin typeface="Meiryo UI" panose="020B0604030504040204" pitchFamily="50" charset="-128"/>
                <a:ea typeface="Meiryo UI" panose="020B0604030504040204" pitchFamily="50" charset="-128"/>
              </a:rPr>
              <a:t>REST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モバイルアプリと</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が独立しているのでうれしい面が多々ありますが、</a:t>
            </a:r>
            <a:r>
              <a:rPr kumimoji="1" lang="ja-JP" altLang="en-US" sz="200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a:latin typeface="Meiryo UI" panose="020B0604030504040204" pitchFamily="50" charset="-128"/>
                <a:ea typeface="Meiryo UI" panose="020B0604030504040204" pitchFamily="50" charset="-128"/>
              </a:rPr>
              <a:t>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がないとモバイルアプリが動かせない？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pic>
        <p:nvPicPr>
          <p:cNvPr id="32" name="Picture 4" descr="サーバーのアイコン素材">
            <a:extLst>
              <a:ext uri="{FF2B5EF4-FFF2-40B4-BE49-F238E27FC236}">
                <a16:creationId xmlns:a16="http://schemas.microsoft.com/office/drawing/2014/main" id="{1D3702FB-F2A4-4DFA-9856-F914B87C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ED88E725-A40D-4C1A-973E-9E8D88EFA144}"/>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cxnSp>
        <p:nvCxnSpPr>
          <p:cNvPr id="34" name="直線矢印コネクタ 33">
            <a:extLst>
              <a:ext uri="{FF2B5EF4-FFF2-40B4-BE49-F238E27FC236}">
                <a16:creationId xmlns:a16="http://schemas.microsoft.com/office/drawing/2014/main" id="{A37804AA-2BBB-447D-B1AF-0ACEE3EE0F57}"/>
              </a:ext>
            </a:extLst>
          </p:cNvPr>
          <p:cNvCxnSpPr>
            <a:cxnSpLocks/>
          </p:cNvCxnSpPr>
          <p:nvPr/>
        </p:nvCxnSpPr>
        <p:spPr>
          <a:xfrm>
            <a:off x="3609975" y="3276669"/>
            <a:ext cx="5137393"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7D99C59B-004D-4D99-88B0-C67931EBC7C5}"/>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40" name="Picture 2" descr="スマートフォン・スマホのイラスト">
            <a:extLst>
              <a:ext uri="{FF2B5EF4-FFF2-40B4-BE49-F238E27FC236}">
                <a16:creationId xmlns:a16="http://schemas.microsoft.com/office/drawing/2014/main" id="{7B33B7BE-1B4E-4749-81D0-EFF6ECDF3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47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を定義するための仕様です。</a:t>
            </a:r>
            <a:endParaRPr kumimoji="1" lang="en-US" altLang="ja-JP" sz="200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88997"/>
            <a:ext cx="3043824" cy="574260"/>
          </a:xfrm>
          <a:prstGeom prst="rect">
            <a:avLst/>
          </a:prstGeom>
          <a:noFill/>
        </p:spPr>
        <p:txBody>
          <a:bodyPr wrap="square" lIns="0" tIns="0" rIns="0" bIns="0" rtlCol="0" anchor="ctr" anchorCtr="0">
            <a:spAutoFit/>
          </a:bodyPr>
          <a:lstStyle/>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OpenAPI</a:t>
            </a:r>
            <a:r>
              <a:rPr kumimoji="1" lang="ja-JP" altLang="en-US" sz="1400">
                <a:highlight>
                  <a:srgbClr val="FFFF00"/>
                </a:highlight>
                <a:latin typeface="Meiryo UI" panose="020B0604030504040204" pitchFamily="50" charset="-128"/>
                <a:ea typeface="Meiryo UI" panose="020B0604030504040204" pitchFamily="50" charset="-128"/>
              </a:rPr>
              <a:t>ドキュメント</a:t>
            </a:r>
            <a:endParaRPr kumimoji="1" lang="en-US" altLang="ja-JP" sz="140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(API</a:t>
            </a:r>
            <a:r>
              <a:rPr kumimoji="1" lang="ja-JP" altLang="en-US" sz="1400">
                <a:highlight>
                  <a:srgbClr val="FFFF00"/>
                </a:highlight>
                <a:latin typeface="Meiryo UI" panose="020B0604030504040204" pitchFamily="50" charset="-128"/>
                <a:ea typeface="Meiryo UI" panose="020B0604030504040204" pitchFamily="50" charset="-128"/>
              </a:rPr>
              <a:t>定義、レスポンスの例</a:t>
            </a:r>
            <a:r>
              <a:rPr kumimoji="1" lang="en-US" altLang="ja-JP" sz="140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645150"/>
            <a:ext cx="595015" cy="7578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95" y="4972795"/>
            <a:ext cx="581791" cy="83673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385768" y="3276669"/>
            <a:ext cx="2361600"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405349" y="5798947"/>
            <a:ext cx="1732082"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サーバ</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en-US" altLang="ja-JP" sz="1400">
                <a:latin typeface="Meiryo UI" panose="020B0604030504040204" pitchFamily="50" charset="-128"/>
                <a:ea typeface="Meiryo UI" panose="020B0604030504040204" pitchFamily="50" charset="-128"/>
              </a:rPr>
              <a:t>API</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4965905" y="3863424"/>
            <a:ext cx="1949881"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クライアントコード</a:t>
            </a:r>
            <a:endParaRPr kumimoji="1" lang="en-US" altLang="ja-JP" sz="140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899580"/>
            <a:ext cx="595015" cy="757830"/>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flipV="1">
            <a:off x="3638550" y="3276669"/>
            <a:ext cx="1857375" cy="20258"/>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5918495" y="1024065"/>
            <a:ext cx="1471626"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39108"/>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利用</a:t>
            </a:r>
            <a:endParaRPr kumimoji="1" lang="en-US" altLang="ja-JP" sz="140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156728" y="1231497"/>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生成</a:t>
            </a:r>
            <a:endParaRPr kumimoji="1" lang="en-US" altLang="ja-JP" sz="140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271391" y="1235312"/>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モック化</a:t>
            </a:r>
            <a:endParaRPr kumimoji="1" lang="en-US" altLang="ja-JP" sz="140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7985136" y="1024065"/>
            <a:ext cx="1226420"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29" name="テキスト ボックス 28">
            <a:extLst>
              <a:ext uri="{FF2B5EF4-FFF2-40B4-BE49-F238E27FC236}">
                <a16:creationId xmlns:a16="http://schemas.microsoft.com/office/drawing/2014/main" id="{93DC66BE-A680-4403-A6D7-E6145939EC6F}"/>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30" name="Picture 2" descr="スマートフォン・スマホのイラスト">
            <a:extLst>
              <a:ext uri="{FF2B5EF4-FFF2-40B4-BE49-F238E27FC236}">
                <a16:creationId xmlns:a16="http://schemas.microsoft.com/office/drawing/2014/main" id="{349D11D8-9F03-4123-AAF3-E0B524875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99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プロジェクトの準備</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Tree>
    <p:extLst>
      <p:ext uri="{BB962C8B-B14F-4D97-AF65-F5344CB8AC3E}">
        <p14:creationId xmlns:p14="http://schemas.microsoft.com/office/powerpoint/2010/main" val="37338207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5327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22D0057-2A03-4958-89BD-2E2AD3E7D88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FEDC9DD-2A26-4F9E-82AE-4CF7FC7DD0D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19429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31576532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8BEC94A-006D-4611-8EDF-97243C61875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EB03104-A297-4C2C-BD71-E30A3779C38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Tree>
    <p:extLst>
      <p:ext uri="{BB962C8B-B14F-4D97-AF65-F5344CB8AC3E}">
        <p14:creationId xmlns:p14="http://schemas.microsoft.com/office/powerpoint/2010/main" val="13032113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　全体できたら見直し</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あるサービス開発チームに参画するような状況を想像してください。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そのチームは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に取り組んでいて、すでに</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活動をやりやすい環境を構築済みです。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の概要を学習し、チームメンバとして</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活動に参加できるように</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開発～デプロイ～運用の流れを一通り体験しましょう。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スタッフが既存チームメンバ、皆さんが新しくチームに参加したメンバとしてハンズオンを進行します。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Open</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API</a:t>
            </a:r>
            <a:r>
              <a:rPr lang="ja-JP" altLang="en-US" sz="4400" b="1">
                <a:solidFill>
                  <a:schemeClr val="bg1"/>
                </a:solidFill>
                <a:latin typeface="Meiryo UI" panose="020B0604030504040204" pitchFamily="50" charset="-128"/>
                <a:ea typeface="Meiryo UI" panose="020B0604030504040204" pitchFamily="50" charset="-128"/>
              </a:rPr>
              <a:t>の活用</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2874050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520D702-5110-4020-83B7-B0BBE78794F5}"/>
              </a:ext>
            </a:extLst>
          </p:cNvPr>
          <p:cNvPicPr>
            <a:picLocks noChangeAspect="1"/>
          </p:cNvPicPr>
          <p:nvPr/>
        </p:nvPicPr>
        <p:blipFill>
          <a:blip r:embed="rId3"/>
          <a:stretch>
            <a:fillRect/>
          </a:stretch>
        </p:blipFill>
        <p:spPr>
          <a:xfrm>
            <a:off x="6837086" y="1039367"/>
            <a:ext cx="4202390" cy="3125690"/>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クライアントコードは既に生成済みなので作業しません。</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ディレクトリで次のコマンドで生成します。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api-gen.yml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次のディレクトリに生成されます。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highlight>
                  <a:srgbClr val="FFFF00"/>
                </a:highlight>
                <a:latin typeface="Meiryo UI" panose="020B0604030504040204" pitchFamily="50" charset="-128"/>
                <a:ea typeface="Meiryo UI" panose="020B0604030504040204" pitchFamily="50" charset="-128"/>
              </a:rPr>
              <a:t>src</a:t>
            </a:r>
            <a:r>
              <a:rPr kumimoji="1" lang="en-US" altLang="ja-JP" sz="200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15816" y="4849631"/>
            <a:ext cx="6753210"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a:solidFill>
                  <a:schemeClr val="bg1"/>
                </a:solidFill>
                <a:latin typeface="Meiryo UI" panose="020B0604030504040204" pitchFamily="50" charset="-128"/>
                <a:ea typeface="Meiryo UI" panose="020B0604030504040204" pitchFamily="50" charset="-128"/>
              </a:rPr>
              <a:t>OpenAPI Generator</a:t>
            </a:r>
            <a:r>
              <a:rPr kumimoji="1" lang="ja-JP" altLang="en-US" sz="160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Docker</a:t>
            </a:r>
            <a:r>
              <a:rPr kumimoji="1" lang="ja-JP" altLang="en-US" sz="160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
        <p:nvSpPr>
          <p:cNvPr id="7" name="矢印: 右 6">
            <a:extLst>
              <a:ext uri="{FF2B5EF4-FFF2-40B4-BE49-F238E27FC236}">
                <a16:creationId xmlns:a16="http://schemas.microsoft.com/office/drawing/2014/main" id="{18161B08-A8BA-4A88-8185-15ACC7518830}"/>
              </a:ext>
            </a:extLst>
          </p:cNvPr>
          <p:cNvSpPr/>
          <p:nvPr/>
        </p:nvSpPr>
        <p:spPr>
          <a:xfrm rot="2558427">
            <a:off x="8066447" y="9680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34249C7-BFC7-4A4C-B374-C538A90D8265}"/>
              </a:ext>
            </a:extLst>
          </p:cNvPr>
          <p:cNvSpPr txBox="1"/>
          <p:nvPr/>
        </p:nvSpPr>
        <p:spPr>
          <a:xfrm>
            <a:off x="6611548" y="2369452"/>
            <a:ext cx="4168725" cy="21236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export class </a:t>
            </a:r>
            <a:r>
              <a:rPr lang="en-US" altLang="ja-JP" sz="900" b="0" err="1">
                <a:solidFill>
                  <a:srgbClr val="C94824"/>
                </a:solidFill>
                <a:effectLst/>
                <a:latin typeface="Consolas" panose="020B0609020204030204" pitchFamily="49" charset="0"/>
              </a:rPr>
              <a:t>TrashApi</a:t>
            </a:r>
            <a:r>
              <a:rPr lang="en-US" altLang="ja-JP" sz="900" b="0">
                <a:solidFill>
                  <a:schemeClr val="bg1">
                    <a:lumMod val="65000"/>
                  </a:schemeClr>
                </a:solidFill>
                <a:effectLst/>
                <a:latin typeface="Consolas" panose="020B0609020204030204" pitchFamily="49" charset="0"/>
              </a:rPr>
              <a:t> extends </a:t>
            </a:r>
            <a:r>
              <a:rPr lang="en-US" altLang="ja-JP" sz="900" b="0" err="1">
                <a:solidFill>
                  <a:schemeClr val="bg1">
                    <a:lumMod val="65000"/>
                  </a:schemeClr>
                </a:solidFill>
                <a:effectLst/>
                <a:latin typeface="Consolas" panose="020B0609020204030204" pitchFamily="49" charset="0"/>
              </a:rPr>
              <a:t>runtime.BaseAPI</a:t>
            </a:r>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a:solidFill>
                  <a:schemeClr val="bg1">
                    <a:lumMod val="65000"/>
                  </a:schemeClr>
                </a:solidFill>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 </a:t>
            </a:r>
            <a:r>
              <a:rPr lang="ja-JP" altLang="en-US" sz="900" b="0">
                <a:solidFill>
                  <a:schemeClr val="bg1">
                    <a:lumMod val="65000"/>
                  </a:schemeClr>
                </a:solidFill>
                <a:effectLst/>
                <a:latin typeface="Consolas" panose="020B0609020204030204" pitchFamily="49" charset="0"/>
              </a:rPr>
              <a:t>登録しているゴミ拾いを全て取得する。 </a:t>
            </a:r>
          </a:p>
          <a:p>
            <a:r>
              <a:rPr lang="ja-JP" altLang="en-US" sz="900" b="0">
                <a:solidFill>
                  <a:schemeClr val="bg1">
                    <a:lumMod val="65000"/>
                  </a:schemeClr>
                </a:solidFill>
                <a:effectLst/>
                <a:latin typeface="Consolas" panose="020B0609020204030204" pitchFamily="49" charset="0"/>
              </a:rPr>
              <a:t>     * 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t>
            </a:r>
            <a:endParaRPr lang="ja-JP" altLang="en-US" sz="900" b="0">
              <a:solidFill>
                <a:schemeClr val="bg1">
                  <a:lumMod val="65000"/>
                </a:schemeClr>
              </a:solidFill>
              <a:effectLst/>
              <a:latin typeface="Consolas" panose="020B0609020204030204" pitchFamily="49" charset="0"/>
            </a:endParaRP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async </a:t>
            </a:r>
            <a:r>
              <a:rPr lang="en-US" altLang="ja-JP" sz="900" b="0">
                <a:solidFill>
                  <a:srgbClr val="C94824"/>
                </a:solidFill>
                <a:effectLst/>
                <a:latin typeface="Consolas" panose="020B0609020204030204" pitchFamily="49" charset="0"/>
              </a:rPr>
              <a:t>getTrashList</a:t>
            </a:r>
            <a:r>
              <a:rPr lang="en-US" altLang="ja-JP" sz="900" b="0">
                <a:solidFill>
                  <a:schemeClr val="bg1">
                    <a:lumMod val="65000"/>
                  </a:schemeClr>
                </a:solidFill>
                <a:effectLst/>
                <a:latin typeface="Consolas" panose="020B0609020204030204" pitchFamily="49" charset="0"/>
              </a:rPr>
              <a:t>(): Promise&lt;Array&lt;Trash&gt;&gt; {</a:t>
            </a:r>
          </a:p>
          <a:p>
            <a:r>
              <a:rPr lang="en-US" altLang="ja-JP" sz="900" b="0">
                <a:solidFill>
                  <a:schemeClr val="bg1">
                    <a:lumMod val="65000"/>
                  </a:schemeClr>
                </a:solidFill>
                <a:effectLst/>
                <a:latin typeface="Consolas" panose="020B0609020204030204" pitchFamily="49" charset="0"/>
              </a:rPr>
              <a:t>        const response = await </a:t>
            </a:r>
            <a:r>
              <a:rPr lang="en-US" altLang="ja-JP" sz="900" b="0" err="1">
                <a:solidFill>
                  <a:schemeClr val="bg1">
                    <a:lumMod val="65000"/>
                  </a:schemeClr>
                </a:solidFill>
                <a:effectLst/>
                <a:latin typeface="Consolas" panose="020B0609020204030204" pitchFamily="49" charset="0"/>
              </a:rPr>
              <a:t>this.getTrashListRaw</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return await </a:t>
            </a:r>
            <a:r>
              <a:rPr lang="en-US" altLang="ja-JP" sz="900" b="0" err="1">
                <a:solidFill>
                  <a:schemeClr val="bg1">
                    <a:lumMod val="65000"/>
                  </a:schemeClr>
                </a:solidFill>
                <a:effectLst/>
                <a:latin typeface="Consolas" panose="020B0609020204030204" pitchFamily="49" charset="0"/>
              </a:rPr>
              <a:t>response.value</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ja-JP" altLang="en-US" sz="900" b="0">
                <a:solidFill>
                  <a:schemeClr val="bg1">
                    <a:lumMod val="65000"/>
                  </a:schemeClr>
                </a:solidFill>
                <a:effectLst/>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endParaRPr lang="en-US" altLang="ja-JP" sz="900" b="0">
              <a:solidFill>
                <a:srgbClr val="1A1A1A"/>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B2615FD3-0D5A-441C-84BD-F532E8743870}"/>
              </a:ext>
            </a:extLst>
          </p:cNvPr>
          <p:cNvSpPr txBox="1"/>
          <p:nvPr/>
        </p:nvSpPr>
        <p:spPr>
          <a:xfrm>
            <a:off x="546370" y="1128532"/>
            <a:ext cx="4436691" cy="5309146"/>
          </a:xfrm>
          <a:prstGeom prst="rect">
            <a:avLst/>
          </a:prstGeom>
          <a:solidFill>
            <a:schemeClr val="accent3">
              <a:lumMod val="20000"/>
              <a:lumOff val="80000"/>
            </a:schemeClr>
          </a:solidFill>
        </p:spPr>
        <p:txBody>
          <a:bodyPr wrap="square" bIns="0" rtlCol="0">
            <a:spAutoFit/>
          </a:bodyPr>
          <a:lstStyle/>
          <a:p>
            <a:r>
              <a:rPr lang="en-US" altLang="ja-JP" sz="900" b="0" err="1">
                <a:solidFill>
                  <a:schemeClr val="bg1">
                    <a:lumMod val="65000"/>
                  </a:schemeClr>
                </a:solidFill>
                <a:effectLst/>
                <a:latin typeface="Consolas" panose="020B0609020204030204" pitchFamily="49" charset="0"/>
              </a:rPr>
              <a:t>openapi</a:t>
            </a:r>
            <a:r>
              <a:rPr lang="en-US" altLang="ja-JP" sz="900" b="0">
                <a:solidFill>
                  <a:schemeClr val="bg1">
                    <a:lumMod val="65000"/>
                  </a:schemeClr>
                </a:solidFill>
                <a:effectLst/>
                <a:latin typeface="Consolas" panose="020B0609020204030204" pitchFamily="49" charset="0"/>
              </a:rPr>
              <a:t>: 3.0.3</a:t>
            </a:r>
          </a:p>
          <a:p>
            <a:r>
              <a:rPr lang="en-US" altLang="ja-JP" sz="900" b="0">
                <a:solidFill>
                  <a:schemeClr val="bg1">
                    <a:lumMod val="65000"/>
                  </a:schemeClr>
                </a:solidFill>
                <a:effectLst/>
                <a:latin typeface="Consolas" panose="020B0609020204030204" pitchFamily="49" charset="0"/>
              </a:rPr>
              <a:t>info:</a:t>
            </a:r>
          </a:p>
          <a:p>
            <a:r>
              <a:rPr lang="en-US" altLang="ja-JP" sz="900" b="0">
                <a:solidFill>
                  <a:schemeClr val="bg1">
                    <a:lumMod val="65000"/>
                  </a:schemeClr>
                </a:solidFill>
                <a:effectLst/>
                <a:latin typeface="Consolas" panose="020B0609020204030204" pitchFamily="49" charset="0"/>
              </a:rPr>
              <a:t>  title: PUT REST API</a:t>
            </a:r>
          </a:p>
          <a:p>
            <a:r>
              <a:rPr lang="en-US" altLang="ja-JP" sz="900" b="0">
                <a:solidFill>
                  <a:schemeClr val="bg1">
                    <a:lumMod val="65000"/>
                  </a:schemeClr>
                </a:solidFill>
                <a:effectLst/>
                <a:latin typeface="Consolas" panose="020B0609020204030204" pitchFamily="49" charset="0"/>
              </a:rPr>
              <a:t>  version: '1.0.0'</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モバイルアプリハンズオンで作成する</a:t>
            </a:r>
            <a:r>
              <a:rPr lang="en-US" altLang="ja-JP" sz="900" b="0">
                <a:solidFill>
                  <a:schemeClr val="bg1">
                    <a:lumMod val="65000"/>
                  </a:schemeClr>
                </a:solidFill>
                <a:effectLst/>
                <a:latin typeface="Consolas" panose="020B0609020204030204" pitchFamily="49" charset="0"/>
              </a:rPr>
              <a:t>PUT</a:t>
            </a:r>
            <a:r>
              <a:rPr lang="ja-JP" altLang="en-US" sz="900" b="0">
                <a:solidFill>
                  <a:schemeClr val="bg1">
                    <a:lumMod val="65000"/>
                  </a:schemeClr>
                </a:solidFill>
                <a:effectLst/>
                <a:latin typeface="Consolas" panose="020B0609020204030204" pitchFamily="49" charset="0"/>
              </a:rPr>
              <a:t>アプリの</a:t>
            </a:r>
            <a:r>
              <a:rPr lang="en-US" altLang="ja-JP" sz="900" b="0">
                <a:solidFill>
                  <a:schemeClr val="bg1">
                    <a:lumMod val="65000"/>
                  </a:schemeClr>
                </a:solidFill>
                <a:effectLst/>
                <a:latin typeface="Consolas" panose="020B0609020204030204" pitchFamily="49" charset="0"/>
              </a:rPr>
              <a:t>REST API</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tags:</a:t>
            </a:r>
          </a:p>
          <a:p>
            <a:r>
              <a:rPr lang="en-US" altLang="ja-JP" sz="900" b="0">
                <a:solidFill>
                  <a:schemeClr val="bg1">
                    <a:lumMod val="65000"/>
                  </a:schemeClr>
                </a:solidFill>
                <a:effectLst/>
                <a:latin typeface="Consolas" panose="020B0609020204030204" pitchFamily="49" charset="0"/>
              </a:rPr>
              <a:t>  - name: users</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ユーザ管理</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name: trash</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ゴミ拾い管理</a:t>
            </a:r>
          </a:p>
          <a:p>
            <a:r>
              <a:rPr lang="en-US" altLang="ja-JP" sz="900" b="0">
                <a:solidFill>
                  <a:schemeClr val="bg1">
                    <a:lumMod val="65000"/>
                  </a:schemeClr>
                </a:solidFill>
                <a:effectLst/>
                <a:latin typeface="Consolas" panose="020B0609020204030204" pitchFamily="49" charset="0"/>
              </a:rPr>
              <a:t>servers:</a:t>
            </a:r>
          </a:p>
          <a:p>
            <a:r>
              <a:rPr lang="en-US" altLang="ja-JP" sz="900" b="0">
                <a:solidFill>
                  <a:schemeClr val="bg1">
                    <a:lumMod val="65000"/>
                  </a:schemeClr>
                </a:solidFill>
                <a:effectLst/>
                <a:latin typeface="Consolas" panose="020B0609020204030204" pitchFamily="49" charset="0"/>
              </a:rPr>
              <a:t>  - url: 'http://localhost:9080'</a:t>
            </a:r>
          </a:p>
          <a:p>
            <a:r>
              <a:rPr lang="en-US" altLang="ja-JP" sz="900" b="0">
                <a:solidFill>
                  <a:schemeClr val="bg1">
                    <a:lumMod val="65000"/>
                  </a:schemeClr>
                </a:solidFill>
                <a:effectLst/>
                <a:latin typeface="Consolas" panose="020B0609020204030204" pitchFamily="49" charset="0"/>
              </a:rPr>
              <a:t>paths:</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api</a:t>
            </a:r>
            <a:r>
              <a:rPr lang="en-US" altLang="ja-JP" sz="900" b="0">
                <a:solidFill>
                  <a:schemeClr val="bg1">
                    <a:lumMod val="65000"/>
                  </a:schemeClr>
                </a:solidFill>
                <a:effectLst/>
                <a:latin typeface="Consolas" panose="020B0609020204030204" pitchFamily="49" charset="0"/>
              </a:rPr>
              <a:t>/trash:</a:t>
            </a:r>
          </a:p>
          <a:p>
            <a:r>
              <a:rPr lang="en-US" altLang="ja-JP" sz="900" b="0">
                <a:solidFill>
                  <a:schemeClr val="bg1">
                    <a:lumMod val="65000"/>
                  </a:schemeClr>
                </a:solidFill>
                <a:effectLst/>
                <a:latin typeface="Consolas" panose="020B0609020204030204" pitchFamily="49" charset="0"/>
              </a:rPr>
              <a:t>    get:</a:t>
            </a:r>
          </a:p>
          <a:p>
            <a:r>
              <a:rPr lang="en-US" altLang="ja-JP" sz="900" b="0">
                <a:solidFill>
                  <a:schemeClr val="bg1">
                    <a:lumMod val="65000"/>
                  </a:schemeClr>
                </a:solidFill>
                <a:effectLst/>
                <a:latin typeface="Consolas" panose="020B0609020204030204" pitchFamily="49" charset="0"/>
              </a:rPr>
              <a:t>      summary: </a:t>
            </a:r>
            <a:r>
              <a:rPr lang="ja-JP" altLang="en-US" sz="900" b="0">
                <a:solidFill>
                  <a:schemeClr val="bg1">
                    <a:lumMod val="65000"/>
                  </a:schemeClr>
                </a:solidFill>
                <a:effectLst/>
                <a:latin typeface="Consolas" panose="020B0609020204030204" pitchFamily="49" charset="0"/>
              </a:rPr>
              <a:t>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description: &gt;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登録しているゴミ拾いを全て取得する。</a:t>
            </a:r>
          </a:p>
          <a:p>
            <a:r>
              <a:rPr lang="ja-JP" altLang="en-US"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tags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428226"/>
                </a:solidFill>
                <a:effectLst/>
                <a:latin typeface="Consolas" panose="020B0609020204030204" pitchFamily="49" charset="0"/>
              </a:rPr>
              <a:t>trash</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operationId</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getTrashList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responses:</a:t>
            </a:r>
          </a:p>
          <a:p>
            <a:r>
              <a:rPr lang="en-US" altLang="ja-JP" sz="900" b="0">
                <a:solidFill>
                  <a:schemeClr val="bg1">
                    <a:lumMod val="65000"/>
                  </a:schemeClr>
                </a:solidFill>
                <a:effectLst/>
                <a:latin typeface="Consolas" panose="020B0609020204030204" pitchFamily="49" charset="0"/>
              </a:rPr>
              <a:t>        '200':</a:t>
            </a:r>
          </a:p>
          <a:p>
            <a:r>
              <a:rPr lang="en-US" altLang="ja-JP" sz="900" b="0">
                <a:solidFill>
                  <a:schemeClr val="bg1">
                    <a:lumMod val="65000"/>
                  </a:schemeClr>
                </a:solidFill>
                <a:effectLst/>
                <a:latin typeface="Consolas" panose="020B0609020204030204" pitchFamily="49" charset="0"/>
              </a:rPr>
              <a:t>          description: OK</a:t>
            </a:r>
          </a:p>
          <a:p>
            <a:r>
              <a:rPr lang="en-US" altLang="ja-JP" sz="900" b="0">
                <a:solidFill>
                  <a:schemeClr val="bg1">
                    <a:lumMod val="65000"/>
                  </a:schemeClr>
                </a:solidFill>
                <a:effectLst/>
                <a:latin typeface="Consolas" panose="020B0609020204030204" pitchFamily="49" charset="0"/>
              </a:rPr>
              <a:t>          content:</a:t>
            </a:r>
          </a:p>
          <a:p>
            <a:r>
              <a:rPr lang="en-US" altLang="ja-JP" sz="900" b="0">
                <a:solidFill>
                  <a:schemeClr val="bg1">
                    <a:lumMod val="65000"/>
                  </a:schemeClr>
                </a:solidFill>
                <a:effectLst/>
                <a:latin typeface="Consolas" panose="020B0609020204030204" pitchFamily="49" charset="0"/>
              </a:rPr>
              <a:t>            'application/json':</a:t>
            </a:r>
          </a:p>
          <a:p>
            <a:r>
              <a:rPr lang="en-US" altLang="ja-JP" sz="900" b="0">
                <a:solidFill>
                  <a:schemeClr val="bg1">
                    <a:lumMod val="65000"/>
                  </a:schemeClr>
                </a:solidFill>
                <a:effectLst/>
                <a:latin typeface="Consolas" panose="020B0609020204030204" pitchFamily="49" charset="0"/>
              </a:rPr>
              <a:t>              schema:</a:t>
            </a:r>
          </a:p>
          <a:p>
            <a:r>
              <a:rPr lang="en-US" altLang="ja-JP" sz="900" b="0">
                <a:solidFill>
                  <a:schemeClr val="bg1">
                    <a:lumMod val="65000"/>
                  </a:schemeClr>
                </a:solidFill>
                <a:effectLst/>
                <a:latin typeface="Consolas" panose="020B0609020204030204" pitchFamily="49" charset="0"/>
              </a:rPr>
              <a:t>                type: array</a:t>
            </a:r>
          </a:p>
          <a:p>
            <a:r>
              <a:rPr lang="en-US" altLang="ja-JP" sz="900" b="0">
                <a:solidFill>
                  <a:schemeClr val="bg1">
                    <a:lumMod val="65000"/>
                  </a:schemeClr>
                </a:solidFill>
                <a:effectLst/>
                <a:latin typeface="Consolas" panose="020B0609020204030204" pitchFamily="49" charset="0"/>
              </a:rPr>
              <a:t>                items:</a:t>
            </a:r>
          </a:p>
          <a:p>
            <a:r>
              <a:rPr lang="en-US" altLang="ja-JP" sz="900" b="0">
                <a:solidFill>
                  <a:schemeClr val="bg1">
                    <a:lumMod val="65000"/>
                  </a:schemeClr>
                </a:solidFill>
                <a:effectLst/>
                <a:latin typeface="Consolas" panose="020B0609020204030204" pitchFamily="49" charset="0"/>
              </a:rPr>
              <a:t>                  $ref: '#/components/schemas/Trash'</a:t>
            </a:r>
          </a:p>
          <a:p>
            <a:r>
              <a:rPr lang="en-US" altLang="ja-JP" sz="900" b="0">
                <a:solidFill>
                  <a:schemeClr val="bg1">
                    <a:lumMod val="65000"/>
                  </a:schemeClr>
                </a:solidFill>
                <a:effectLst/>
                <a:latin typeface="Consolas" panose="020B0609020204030204" pitchFamily="49" charset="0"/>
              </a:rPr>
              <a:t>              examples:</a:t>
            </a:r>
          </a:p>
          <a:p>
            <a:r>
              <a:rPr lang="en-US" altLang="ja-JP" sz="900" b="0">
                <a:solidFill>
                  <a:schemeClr val="bg1">
                    <a:lumMod val="65000"/>
                  </a:schemeClr>
                </a:solidFill>
                <a:effectLst/>
                <a:latin typeface="Consolas" panose="020B0609020204030204" pitchFamily="49" charset="0"/>
              </a:rPr>
              <a:t>                example:</a:t>
            </a:r>
          </a:p>
          <a:p>
            <a:r>
              <a:rPr lang="en-US" altLang="ja-JP" sz="900" b="0">
                <a:solidFill>
                  <a:schemeClr val="bg1">
                    <a:lumMod val="65000"/>
                  </a:schemeClr>
                </a:solidFill>
                <a:effectLst/>
                <a:latin typeface="Consolas" panose="020B0609020204030204" pitchFamily="49" charset="0"/>
              </a:rPr>
              <a:t>                  value:</a:t>
            </a:r>
          </a:p>
          <a:p>
            <a:r>
              <a:rPr lang="en-US" altLang="ja-JP" sz="900" b="0">
                <a:solidFill>
                  <a:schemeClr val="bg1">
                    <a:lumMod val="65000"/>
                  </a:schemeClr>
                </a:solidFill>
                <a:effectLst/>
                <a:latin typeface="Consolas" panose="020B0609020204030204" pitchFamily="49" charset="0"/>
              </a:rPr>
              <a:t>                    - id: 1001</a:t>
            </a:r>
          </a:p>
          <a:p>
            <a:r>
              <a:rPr lang="en-US" altLang="ja-JP" sz="900" b="0">
                <a:solidFill>
                  <a:schemeClr val="bg1">
                    <a:lumMod val="65000"/>
                  </a:schemeClr>
                </a:solidFill>
                <a:effectLst/>
                <a:latin typeface="Consolas" panose="020B0609020204030204" pitchFamily="49" charset="0"/>
              </a:rPr>
              <a:t>                      imageUrl: https://images.unsplash.com/</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date: 2020/11/12</a:t>
            </a:r>
          </a:p>
          <a:p>
            <a:r>
              <a:rPr lang="en-US" altLang="ja-JP" sz="900" b="0">
                <a:solidFill>
                  <a:schemeClr val="bg1">
                    <a:lumMod val="65000"/>
                  </a:schemeClr>
                </a:solidFill>
                <a:effectLst/>
                <a:latin typeface="Consolas" panose="020B0609020204030204" pitchFamily="49" charset="0"/>
              </a:rPr>
              <a:t>                      point: 34</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ドキュメントとクライアントコードの対応</a:t>
            </a:r>
          </a:p>
        </p:txBody>
      </p:sp>
      <p:sp>
        <p:nvSpPr>
          <p:cNvPr id="13" name="矢印: 右 12">
            <a:extLst>
              <a:ext uri="{FF2B5EF4-FFF2-40B4-BE49-F238E27FC236}">
                <a16:creationId xmlns:a16="http://schemas.microsoft.com/office/drawing/2014/main" id="{76AD128D-3BEE-49A5-AD8D-E8E7ABB701D6}"/>
              </a:ext>
            </a:extLst>
          </p:cNvPr>
          <p:cNvSpPr/>
          <p:nvPr/>
        </p:nvSpPr>
        <p:spPr>
          <a:xfrm>
            <a:off x="5222754" y="3211930"/>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6324758" y="4886537"/>
            <a:ext cx="4742304" cy="128721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tags</a:t>
            </a:r>
            <a:r>
              <a:rPr kumimoji="1" lang="ja-JP" altLang="en-US" sz="160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operationId</a:t>
            </a:r>
            <a:r>
              <a:rPr kumimoji="1" lang="ja-JP" altLang="en-US" sz="1600">
                <a:solidFill>
                  <a:schemeClr val="bg1"/>
                </a:solidFill>
                <a:latin typeface="Meiryo UI" panose="020B0604030504040204" pitchFamily="50" charset="-128"/>
                <a:ea typeface="Meiryo UI" panose="020B0604030504040204" pitchFamily="50" charset="-128"/>
              </a:rPr>
              <a:t>で</a:t>
            </a:r>
            <a:r>
              <a:rPr kumimoji="1" lang="en-US" altLang="ja-JP" sz="1600">
                <a:solidFill>
                  <a:schemeClr val="bg1"/>
                </a:solidFill>
                <a:latin typeface="Meiryo UI" panose="020B0604030504040204" pitchFamily="50" charset="-128"/>
                <a:ea typeface="Meiryo UI" panose="020B0604030504040204" pitchFamily="50" charset="-128"/>
              </a:rPr>
              <a:t>REST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API</a:t>
            </a:r>
            <a:r>
              <a:rPr kumimoji="1" lang="ja-JP" altLang="en-US" sz="1600">
                <a:solidFill>
                  <a:schemeClr val="bg1"/>
                </a:solidFill>
                <a:latin typeface="Meiryo UI" panose="020B0604030504040204" pitchFamily="50" charset="-128"/>
                <a:ea typeface="Meiryo UI" panose="020B0604030504040204" pitchFamily="50" charset="-128"/>
              </a:rPr>
              <a:t>を識別する</a:t>
            </a:r>
            <a:r>
              <a:rPr kumimoji="1" lang="en-US" altLang="ja-JP" sz="1600">
                <a:solidFill>
                  <a:schemeClr val="bg1"/>
                </a:solidFill>
                <a:latin typeface="Meiryo UI" panose="020B0604030504040204" pitchFamily="50" charset="-128"/>
                <a:ea typeface="Meiryo UI" panose="020B0604030504040204" pitchFamily="50" charset="-128"/>
              </a:rPr>
              <a:t>ID</a:t>
            </a:r>
            <a:r>
              <a:rPr kumimoji="1" lang="ja-JP" altLang="en-US" sz="1600">
                <a:solidFill>
                  <a:schemeClr val="bg1"/>
                </a:solidFill>
                <a:latin typeface="Meiryo UI" panose="020B0604030504040204" pitchFamily="50" charset="-128"/>
                <a:ea typeface="Meiryo UI" panose="020B0604030504040204" pitchFamily="50" charset="-128"/>
              </a:rPr>
              <a:t>を指定します。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31" name="図 30">
            <a:extLst>
              <a:ext uri="{FF2B5EF4-FFF2-40B4-BE49-F238E27FC236}">
                <a16:creationId xmlns:a16="http://schemas.microsoft.com/office/drawing/2014/main" id="{48ABA8C8-2836-4153-9512-DB77B1CC5CFC}"/>
              </a:ext>
            </a:extLst>
          </p:cNvPr>
          <p:cNvPicPr>
            <a:picLocks noChangeAspect="1"/>
          </p:cNvPicPr>
          <p:nvPr/>
        </p:nvPicPr>
        <p:blipFill>
          <a:blip r:embed="rId3"/>
          <a:stretch>
            <a:fillRect/>
          </a:stretch>
        </p:blipFill>
        <p:spPr>
          <a:xfrm>
            <a:off x="4087129" y="905929"/>
            <a:ext cx="1710175" cy="1071394"/>
          </a:xfrm>
          <a:prstGeom prst="rect">
            <a:avLst/>
          </a:prstGeom>
        </p:spPr>
      </p:pic>
      <p:pic>
        <p:nvPicPr>
          <p:cNvPr id="33" name="図 32">
            <a:extLst>
              <a:ext uri="{FF2B5EF4-FFF2-40B4-BE49-F238E27FC236}">
                <a16:creationId xmlns:a16="http://schemas.microsoft.com/office/drawing/2014/main" id="{02B43FCC-0161-4F83-8935-802E57A42932}"/>
              </a:ext>
            </a:extLst>
          </p:cNvPr>
          <p:cNvPicPr>
            <a:picLocks noChangeAspect="1"/>
          </p:cNvPicPr>
          <p:nvPr/>
        </p:nvPicPr>
        <p:blipFill>
          <a:blip r:embed="rId4"/>
          <a:stretch>
            <a:fillRect/>
          </a:stretch>
        </p:blipFill>
        <p:spPr>
          <a:xfrm>
            <a:off x="10101289" y="2167226"/>
            <a:ext cx="1098433" cy="878746"/>
          </a:xfrm>
          <a:prstGeom prst="rect">
            <a:avLst/>
          </a:prstGeom>
        </p:spPr>
      </p:pic>
    </p:spTree>
    <p:extLst>
      <p:ext uri="{BB962C8B-B14F-4D97-AF65-F5344CB8AC3E}">
        <p14:creationId xmlns:p14="http://schemas.microsoft.com/office/powerpoint/2010/main" val="30377406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703CF527-D751-49FD-BE0E-0D081336997A}"/>
              </a:ext>
            </a:extLst>
          </p:cNvPr>
          <p:cNvSpPr txBox="1"/>
          <p:nvPr/>
        </p:nvSpPr>
        <p:spPr>
          <a:xfrm>
            <a:off x="6866065" y="1198722"/>
            <a:ext cx="3993159"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モックサーバが返すレスポンス</a:t>
            </a:r>
          </a:p>
        </p:txBody>
      </p:sp>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
        <p:nvSpPr>
          <p:cNvPr id="11" name="テキスト ボックス 10">
            <a:extLst>
              <a:ext uri="{FF2B5EF4-FFF2-40B4-BE49-F238E27FC236}">
                <a16:creationId xmlns:a16="http://schemas.microsoft.com/office/drawing/2014/main" id="{FDDF6FF2-7570-40AC-91B5-190CEAAA5275}"/>
              </a:ext>
            </a:extLst>
          </p:cNvPr>
          <p:cNvSpPr txBox="1"/>
          <p:nvPr/>
        </p:nvSpPr>
        <p:spPr>
          <a:xfrm>
            <a:off x="469321" y="1587259"/>
            <a:ext cx="4597630" cy="3508653"/>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　　　　　　　　：</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value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ja-JP" altLang="en-US" sz="900">
                <a:solidFill>
                  <a:srgbClr val="428226"/>
                </a:solidFill>
                <a:latin typeface="Consolas" panose="020B0609020204030204" pitchFamily="49" charset="0"/>
              </a:rPr>
              <a:t>    　　　　　　：</a:t>
            </a:r>
            <a:endParaRPr lang="en-US" altLang="ja-JP" sz="900" b="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850056" y="5417460"/>
            <a:ext cx="4242062"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1E86DED3-AC86-452F-BE24-D0C439C15714}"/>
              </a:ext>
            </a:extLst>
          </p:cNvPr>
          <p:cNvPicPr>
            <a:picLocks noChangeAspect="1"/>
          </p:cNvPicPr>
          <p:nvPr/>
        </p:nvPicPr>
        <p:blipFill>
          <a:blip r:embed="rId3"/>
          <a:stretch>
            <a:fillRect/>
          </a:stretch>
        </p:blipFill>
        <p:spPr>
          <a:xfrm>
            <a:off x="4211863" y="1063890"/>
            <a:ext cx="1710175" cy="1071394"/>
          </a:xfrm>
          <a:prstGeom prst="rect">
            <a:avLst/>
          </a:prstGeom>
        </p:spPr>
      </p:pic>
      <p:sp>
        <p:nvSpPr>
          <p:cNvPr id="21" name="矢印: 右 20">
            <a:extLst>
              <a:ext uri="{FF2B5EF4-FFF2-40B4-BE49-F238E27FC236}">
                <a16:creationId xmlns:a16="http://schemas.microsoft.com/office/drawing/2014/main" id="{C15FE5EB-C995-418B-B77D-1A18D0330522}"/>
              </a:ext>
            </a:extLst>
          </p:cNvPr>
          <p:cNvSpPr/>
          <p:nvPr/>
        </p:nvSpPr>
        <p:spPr>
          <a:xfrm>
            <a:off x="5391957" y="3153408"/>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730D5FB7-8B0A-48C7-9761-C5810F6E4BBB}"/>
              </a:ext>
            </a:extLst>
          </p:cNvPr>
          <p:cNvPicPr>
            <a:picLocks noChangeAspect="1"/>
          </p:cNvPicPr>
          <p:nvPr/>
        </p:nvPicPr>
        <p:blipFill>
          <a:blip r:embed="rId4"/>
          <a:stretch>
            <a:fillRect/>
          </a:stretch>
        </p:blipFill>
        <p:spPr>
          <a:xfrm>
            <a:off x="10325906" y="1037085"/>
            <a:ext cx="1027894" cy="503089"/>
          </a:xfrm>
          <a:prstGeom prst="rect">
            <a:avLst/>
          </a:prstGeom>
        </p:spPr>
      </p:pic>
    </p:spTree>
    <p:extLst>
      <p:ext uri="{BB962C8B-B14F-4D97-AF65-F5344CB8AC3E}">
        <p14:creationId xmlns:p14="http://schemas.microsoft.com/office/powerpoint/2010/main" val="9556480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pic>
        <p:nvPicPr>
          <p:cNvPr id="19" name="図 18">
            <a:extLst>
              <a:ext uri="{FF2B5EF4-FFF2-40B4-BE49-F238E27FC236}">
                <a16:creationId xmlns:a16="http://schemas.microsoft.com/office/drawing/2014/main" id="{AEE91CB8-92C1-48CC-9BF4-191768003234}"/>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1" name="矢印: 右 20">
            <a:extLst>
              <a:ext uri="{FF2B5EF4-FFF2-40B4-BE49-F238E27FC236}">
                <a16:creationId xmlns:a16="http://schemas.microsoft.com/office/drawing/2014/main" id="{93349797-053A-49D5-8A4D-41D20602166A}"/>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65483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4E373C4-9B9B-4CC9-8E9B-3CFC53F0E84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53C5EC9-C8F2-4191-B613-651D85D6775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pic>
        <p:nvPicPr>
          <p:cNvPr id="18" name="図 17">
            <a:extLst>
              <a:ext uri="{FF2B5EF4-FFF2-40B4-BE49-F238E27FC236}">
                <a16:creationId xmlns:a16="http://schemas.microsoft.com/office/drawing/2014/main" id="{CB5BCA3F-2657-48CA-9D58-CF2156026558}"/>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0" name="矢印: 右 19">
            <a:extLst>
              <a:ext uri="{FF2B5EF4-FFF2-40B4-BE49-F238E27FC236}">
                <a16:creationId xmlns:a16="http://schemas.microsoft.com/office/drawing/2014/main" id="{C2E598A8-FE81-4390-BB56-733FB4297D07}"/>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90558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クライアント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生成したクライアントコードをラッピングした</a:t>
            </a:r>
            <a:r>
              <a:rPr kumimoji="1" lang="en-US" altLang="ja-JP" sz="2000" err="1">
                <a:highlight>
                  <a:srgbClr val="FFFF00"/>
                </a:highlight>
                <a:latin typeface="Meiryo UI" panose="020B0604030504040204" pitchFamily="50" charset="-128"/>
                <a:ea typeface="Meiryo UI" panose="020B0604030504040204" pitchFamily="50" charset="-128"/>
              </a:rPr>
              <a:t>BackendSerivce</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BackendService</a:t>
            </a:r>
            <a:r>
              <a:rPr kumimoji="1" lang="ja-JP" altLang="en-US" sz="2000">
                <a:latin typeface="Meiryo UI" panose="020B0604030504040204" pitchFamily="50" charset="-128"/>
                <a:ea typeface="Meiryo UI" panose="020B0604030504040204" pitchFamily="50" charset="-128"/>
              </a:rPr>
              <a:t>により、各機能を作る時の</a:t>
            </a:r>
            <a:r>
              <a:rPr kumimoji="1" lang="en-US" altLang="ja-JP" sz="2000">
                <a:highlight>
                  <a:srgbClr val="FFFF00"/>
                </a:highlight>
                <a:latin typeface="Meiryo UI" panose="020B0604030504040204" pitchFamily="50" charset="-128"/>
                <a:ea typeface="Meiryo UI" panose="020B0604030504040204" pitchFamily="50" charset="-128"/>
              </a:rPr>
              <a:t>REST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a:latin typeface="Meiryo UI" panose="020B0604030504040204" pitchFamily="50" charset="-128"/>
                <a:ea typeface="Meiryo UI" panose="020B0604030504040204" pitchFamily="50" charset="-128"/>
              </a:rPr>
              <a:t>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a:latin typeface="Meiryo UI" panose="020B0604030504040204" pitchFamily="50" charset="-128"/>
                <a:ea typeface="Meiryo UI" panose="020B0604030504040204" pitchFamily="50" charset="-128"/>
              </a:rPr>
              <a:t>ことが可能になります。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err="1">
                <a:highlight>
                  <a:srgbClr val="FFFF00"/>
                </a:highlight>
                <a:latin typeface="Meiryo UI" panose="020B0604030504040204" pitchFamily="50" charset="-128"/>
                <a:ea typeface="Meiryo UI" panose="020B0604030504040204" pitchFamily="50" charset="-128"/>
              </a:rPr>
              <a:t>BackendService.ts</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BackendService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260746" y="857327"/>
            <a:ext cx="5813656"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Middleware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pre: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`&gt;&gt;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init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method</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init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`&lt;&lt;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response</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status</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inlineObject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Blob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body: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053781" y="2400815"/>
            <a:ext cx="5113638" cy="1594988"/>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開発時に</a:t>
            </a:r>
            <a:r>
              <a:rPr kumimoji="1" lang="en-US" altLang="ja-JP" sz="1600">
                <a:solidFill>
                  <a:schemeClr val="bg1"/>
                </a:solidFill>
                <a:latin typeface="Meiryo UI" panose="020B0604030504040204" pitchFamily="50" charset="-128"/>
                <a:ea typeface="Meiryo UI" panose="020B0604030504040204" pitchFamily="50" charset="-128"/>
              </a:rPr>
              <a:t>REST API</a:t>
            </a:r>
            <a:r>
              <a:rPr kumimoji="1" lang="ja-JP" altLang="en-US" sz="160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9CFCB54-DFD5-4233-B8D0-1A7DBBB16704}"/>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20382439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アプリの起動</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spTree>
    <p:extLst>
      <p:ext uri="{BB962C8B-B14F-4D97-AF65-F5344CB8AC3E}">
        <p14:creationId xmlns:p14="http://schemas.microsoft.com/office/powerpoint/2010/main" val="250465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pic>
        <p:nvPicPr>
          <p:cNvPr id="5" name="図 4">
            <a:extLst>
              <a:ext uri="{FF2B5EF4-FFF2-40B4-BE49-F238E27FC236}">
                <a16:creationId xmlns:a16="http://schemas.microsoft.com/office/drawing/2014/main" id="{09D261BD-141F-4D1E-8925-D04D71B1B037}"/>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50137549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14942</Words>
  <Application>Microsoft Office PowerPoint</Application>
  <PresentationFormat>ワイド画面</PresentationFormat>
  <Paragraphs>2261</Paragraphs>
  <Slides>146</Slides>
  <Notes>88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146</vt:i4>
      </vt:variant>
    </vt:vector>
  </HeadingPairs>
  <TitlesOfParts>
    <vt:vector size="154" baseType="lpstr">
      <vt:lpstr> MyricaM M</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2020-11-24T06:46:17Z</dcterms:created>
  <dcterms:modified xsi:type="dcterms:W3CDTF">2020-12-17T02:46:09Z</dcterms:modified>
</cp:coreProperties>
</file>